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2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  <p:sldMasterId id="2147483674" r:id="rId5"/>
    <p:sldMasterId id="2147483709" r:id="rId6"/>
  </p:sldMasterIdLst>
  <p:notesMasterIdLst>
    <p:notesMasterId r:id="rId31"/>
  </p:notesMasterIdLst>
  <p:sldIdLst>
    <p:sldId id="5949" r:id="rId7"/>
    <p:sldId id="9872" r:id="rId8"/>
    <p:sldId id="6310" r:id="rId9"/>
    <p:sldId id="6222" r:id="rId10"/>
    <p:sldId id="6307" r:id="rId11"/>
    <p:sldId id="6305" r:id="rId12"/>
    <p:sldId id="102370" r:id="rId13"/>
    <p:sldId id="102371" r:id="rId14"/>
    <p:sldId id="102367" r:id="rId15"/>
    <p:sldId id="263" r:id="rId16"/>
    <p:sldId id="102362" r:id="rId17"/>
    <p:sldId id="10020" r:id="rId18"/>
    <p:sldId id="102366" r:id="rId19"/>
    <p:sldId id="6264" r:id="rId20"/>
    <p:sldId id="262" r:id="rId21"/>
    <p:sldId id="102369" r:id="rId22"/>
    <p:sldId id="102365" r:id="rId23"/>
    <p:sldId id="6004" r:id="rId24"/>
    <p:sldId id="6298" r:id="rId25"/>
    <p:sldId id="6287" r:id="rId26"/>
    <p:sldId id="6290" r:id="rId27"/>
    <p:sldId id="6299" r:id="rId28"/>
    <p:sldId id="9871" r:id="rId29"/>
    <p:sldId id="6286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2569EFA-BD41-4599-A6BA-70B36AB78639}" v="8" dt="2025-05-08T23:00:48.74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48"/>
    <p:restoredTop sz="94658"/>
  </p:normalViewPr>
  <p:slideViewPr>
    <p:cSldViewPr snapToGrid="0">
      <p:cViewPr varScale="1">
        <p:scale>
          <a:sx n="55" d="100"/>
          <a:sy n="55" d="100"/>
        </p:scale>
        <p:origin x="48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02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microsoft.com/office/2015/10/relationships/revisionInfo" Target="revisionInfo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tableStyles" Target="tableStyles.xml"/><Relationship Id="rId8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AC35C2-C9B0-1A4D-A4BE-1A38648D07E7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7AD432-629D-7544-8AD8-ACAAA19790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4681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EC4DAE-4541-43CA-A4FF-DC618A162F89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89270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763" y="458788"/>
            <a:ext cx="7312025" cy="41132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2064C5-40D6-4F76-9D58-455F493BC55F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5/9/2025 1:08 PM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99109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8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spcFirstLastPara="1" wrap="square" lIns="96550" tIns="48275" rIns="96550" bIns="482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9463" y="1200150"/>
            <a:ext cx="5756275" cy="3238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7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spcFirstLastPara="1" wrap="square" lIns="96550" tIns="48275" rIns="96550" bIns="482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9463" y="1200150"/>
            <a:ext cx="5756275" cy="3238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EC4DAE-4541-43CA-A4FF-DC618A162F89}" type="slidenum">
              <a:rPr lang="zh-CN" altLang="en-US" smtClean="0"/>
              <a:pPr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9817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6D84DD-E78B-B307-5C16-BBE6905182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B30FA8F-75BC-F781-3A49-2036141328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D04E9F-57A2-A57B-F271-AA2D6BD97C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0075C-2706-5B4D-8B06-B4963085357F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00E013-B6F0-F266-F7C9-5EBA27BA63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81A03A-2CF7-CB3D-7B6B-379D5A384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15485-F53F-F149-9574-2148A90427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3363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A337DA-7E61-3FBA-EFAD-C6ECC0C309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4EC379-7BB1-0FB3-EF40-40BDEDF2B8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3098C0-4ABF-DD38-D193-233F1CC2C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0075C-2706-5B4D-8B06-B4963085357F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5329FB-893A-1E62-0100-07C2EBD01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A49EBA-42EA-39E9-F84B-23C70216B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15485-F53F-F149-9574-2148A90427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0705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5075064-E39E-BF6E-E468-8446D9181C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2B732D-B233-3A60-B809-0C2F68C45C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D8FC6A-BFF5-AA94-0127-B276FC141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0075C-2706-5B4D-8B06-B4963085357F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F8BE93-B1AF-4D78-89A0-3C8DFBB51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FD136E-817B-4C52-0F8C-84E33DE9A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15485-F53F-F149-9574-2148A90427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8452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1-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E32608B-3578-4508-935F-E7D3A153A54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12192000" cy="6858001"/>
          </a:xfrm>
          <a:custGeom>
            <a:avLst/>
            <a:gdLst>
              <a:gd name="connsiteX0" fmla="*/ 0 w 18288000"/>
              <a:gd name="connsiteY0" fmla="*/ 0 h 10287001"/>
              <a:gd name="connsiteX1" fmla="*/ 18288000 w 18288000"/>
              <a:gd name="connsiteY1" fmla="*/ 0 h 10287001"/>
              <a:gd name="connsiteX2" fmla="*/ 18288000 w 18288000"/>
              <a:gd name="connsiteY2" fmla="*/ 10287001 h 10287001"/>
              <a:gd name="connsiteX3" fmla="*/ 0 w 18288000"/>
              <a:gd name="connsiteY3" fmla="*/ 10287001 h 10287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88000" h="10287001">
                <a:moveTo>
                  <a:pt x="0" y="0"/>
                </a:moveTo>
                <a:lnTo>
                  <a:pt x="18288000" y="0"/>
                </a:lnTo>
                <a:lnTo>
                  <a:pt x="18288000" y="10287001"/>
                </a:lnTo>
                <a:lnTo>
                  <a:pt x="0" y="1028700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01631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1_3-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778F128-6CE3-495C-86A9-5498D280B28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2"/>
            <a:ext cx="3959469" cy="6857999"/>
          </a:xfrm>
          <a:custGeom>
            <a:avLst/>
            <a:gdLst>
              <a:gd name="connsiteX0" fmla="*/ 5939204 w 5939204"/>
              <a:gd name="connsiteY0" fmla="*/ 0 h 10286998"/>
              <a:gd name="connsiteX1" fmla="*/ 0 w 5939204"/>
              <a:gd name="connsiteY1" fmla="*/ 10286998 h 10286998"/>
              <a:gd name="connsiteX2" fmla="*/ 1 w 5939204"/>
              <a:gd name="connsiteY2" fmla="*/ 1 h 10286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939204" h="10286998">
                <a:moveTo>
                  <a:pt x="5939204" y="0"/>
                </a:moveTo>
                <a:lnTo>
                  <a:pt x="0" y="10286998"/>
                </a:lnTo>
                <a:lnTo>
                  <a:pt x="1" y="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91C4D39-70B5-4DE1-A235-3D9DACFCB32D}"/>
              </a:ext>
            </a:extLst>
          </p:cNvPr>
          <p:cNvSpPr txBox="1"/>
          <p:nvPr userDrawn="1"/>
        </p:nvSpPr>
        <p:spPr>
          <a:xfrm>
            <a:off x="486617" y="499847"/>
            <a:ext cx="1435625" cy="194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67" spc="200">
                <a:solidFill>
                  <a:schemeClr val="bg1">
                    <a:lumMod val="65000"/>
                  </a:schemeClr>
                </a:solidFill>
                <a:latin typeface="+mn-lt"/>
              </a:rPr>
              <a:t>PROPOSAL</a:t>
            </a:r>
            <a:endParaRPr lang="en-US" sz="667" spc="20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438258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88">
          <p15:clr>
            <a:srgbClr val="FBAE40"/>
          </p15:clr>
        </p15:guide>
        <p15:guide id="2" orient="horz" pos="1376">
          <p15:clr>
            <a:srgbClr val="FBAE40"/>
          </p15:clr>
        </p15:guide>
        <p15:guide id="3" pos="4496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56100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21099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39781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88874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5/9/2025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09891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5/9/2025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0657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43CEA-E5A5-2258-BE27-80A7F71932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81B7A1-5E9A-EB37-8524-9444B3512F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730F36-972A-8964-CEB6-FE2E681713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0075C-2706-5B4D-8B06-B4963085357F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464BF6-D741-3494-4B88-61A6D5F977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E4B562-D911-B2DD-272F-5CD42717F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15485-F53F-F149-9574-2148A90427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8519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5/9/2025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24290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09660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05002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49329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69068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1-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E32608B-3578-4508-935F-E7D3A153A54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12192000" cy="6858001"/>
          </a:xfrm>
          <a:custGeom>
            <a:avLst/>
            <a:gdLst>
              <a:gd name="connsiteX0" fmla="*/ 0 w 18288000"/>
              <a:gd name="connsiteY0" fmla="*/ 0 h 10287001"/>
              <a:gd name="connsiteX1" fmla="*/ 18288000 w 18288000"/>
              <a:gd name="connsiteY1" fmla="*/ 0 h 10287001"/>
              <a:gd name="connsiteX2" fmla="*/ 18288000 w 18288000"/>
              <a:gd name="connsiteY2" fmla="*/ 10287001 h 10287001"/>
              <a:gd name="connsiteX3" fmla="*/ 0 w 18288000"/>
              <a:gd name="connsiteY3" fmla="*/ 10287001 h 10287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88000" h="10287001">
                <a:moveTo>
                  <a:pt x="0" y="0"/>
                </a:moveTo>
                <a:lnTo>
                  <a:pt x="18288000" y="0"/>
                </a:lnTo>
                <a:lnTo>
                  <a:pt x="18288000" y="10287001"/>
                </a:lnTo>
                <a:lnTo>
                  <a:pt x="0" y="1028700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38390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651330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1_3-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FF4A414E-57BC-4E98-AA1A-3D3C8FFE09A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50639" y="0"/>
            <a:ext cx="8041361" cy="6858000"/>
          </a:xfrm>
          <a:custGeom>
            <a:avLst/>
            <a:gdLst>
              <a:gd name="connsiteX0" fmla="*/ 5939201 w 12062042"/>
              <a:gd name="connsiteY0" fmla="*/ 0 h 10287000"/>
              <a:gd name="connsiteX1" fmla="*/ 7701057 w 12062042"/>
              <a:gd name="connsiteY1" fmla="*/ 0 h 10287000"/>
              <a:gd name="connsiteX2" fmla="*/ 11983264 w 12062042"/>
              <a:gd name="connsiteY2" fmla="*/ 0 h 10287000"/>
              <a:gd name="connsiteX3" fmla="*/ 12062042 w 12062042"/>
              <a:gd name="connsiteY3" fmla="*/ 0 h 10287000"/>
              <a:gd name="connsiteX4" fmla="*/ 12062042 w 12062042"/>
              <a:gd name="connsiteY4" fmla="*/ 1638300 h 10287000"/>
              <a:gd name="connsiteX5" fmla="*/ 12062042 w 12062042"/>
              <a:gd name="connsiteY5" fmla="*/ 2996452 h 10287000"/>
              <a:gd name="connsiteX6" fmla="*/ 12062042 w 12062042"/>
              <a:gd name="connsiteY6" fmla="*/ 6322835 h 10287000"/>
              <a:gd name="connsiteX7" fmla="*/ 12062042 w 12062042"/>
              <a:gd name="connsiteY7" fmla="*/ 10287000 h 10287000"/>
              <a:gd name="connsiteX8" fmla="*/ 7852845 w 12062042"/>
              <a:gd name="connsiteY8" fmla="*/ 10287000 h 10287000"/>
              <a:gd name="connsiteX9" fmla="*/ 7349365 w 12062042"/>
              <a:gd name="connsiteY9" fmla="*/ 10287000 h 10287000"/>
              <a:gd name="connsiteX10" fmla="*/ 0 w 12062042"/>
              <a:gd name="connsiteY10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062042" h="10287000">
                <a:moveTo>
                  <a:pt x="5939201" y="0"/>
                </a:moveTo>
                <a:lnTo>
                  <a:pt x="7701057" y="0"/>
                </a:lnTo>
                <a:lnTo>
                  <a:pt x="11983264" y="0"/>
                </a:lnTo>
                <a:lnTo>
                  <a:pt x="12062042" y="0"/>
                </a:lnTo>
                <a:lnTo>
                  <a:pt x="12062042" y="1638300"/>
                </a:lnTo>
                <a:lnTo>
                  <a:pt x="12062042" y="2996452"/>
                </a:lnTo>
                <a:lnTo>
                  <a:pt x="12062042" y="6322835"/>
                </a:lnTo>
                <a:lnTo>
                  <a:pt x="12062042" y="10287000"/>
                </a:lnTo>
                <a:lnTo>
                  <a:pt x="7852845" y="10287000"/>
                </a:lnTo>
                <a:lnTo>
                  <a:pt x="7349365" y="10287000"/>
                </a:lnTo>
                <a:lnTo>
                  <a:pt x="0" y="10287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5293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88">
          <p15:clr>
            <a:srgbClr val="FBAE40"/>
          </p15:clr>
        </p15:guide>
        <p15:guide id="2" orient="horz" pos="1376">
          <p15:clr>
            <a:srgbClr val="FBAE40"/>
          </p15:clr>
        </p15:guide>
        <p15:guide id="3" pos="4496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3_3-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7754B62E-0B4C-48BE-84FD-ADB1A295BD9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24474" y="0"/>
            <a:ext cx="8067526" cy="6858000"/>
          </a:xfrm>
          <a:custGeom>
            <a:avLst/>
            <a:gdLst>
              <a:gd name="connsiteX0" fmla="*/ 5939201 w 12101289"/>
              <a:gd name="connsiteY0" fmla="*/ 0 h 10287000"/>
              <a:gd name="connsiteX1" fmla="*/ 12101289 w 12101289"/>
              <a:gd name="connsiteY1" fmla="*/ 0 h 10287000"/>
              <a:gd name="connsiteX2" fmla="*/ 12101289 w 12101289"/>
              <a:gd name="connsiteY2" fmla="*/ 10287000 h 10287000"/>
              <a:gd name="connsiteX3" fmla="*/ 0 w 12101289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01289" h="10287000">
                <a:moveTo>
                  <a:pt x="5939201" y="0"/>
                </a:moveTo>
                <a:lnTo>
                  <a:pt x="12101289" y="0"/>
                </a:lnTo>
                <a:lnTo>
                  <a:pt x="12101289" y="10287000"/>
                </a:lnTo>
                <a:lnTo>
                  <a:pt x="0" y="10287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9204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88">
          <p15:clr>
            <a:srgbClr val="FBAE40"/>
          </p15:clr>
        </p15:guide>
        <p15:guide id="2" orient="horz" pos="1376">
          <p15:clr>
            <a:srgbClr val="FBAE40"/>
          </p15:clr>
        </p15:guide>
        <p15:guide id="3" pos="4496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6_3-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91A09A97-143E-4E6F-BEFE-6C016610335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24665" y="1"/>
            <a:ext cx="8067335" cy="6857999"/>
          </a:xfrm>
          <a:custGeom>
            <a:avLst/>
            <a:gdLst>
              <a:gd name="connsiteX0" fmla="*/ 5938247 w 12101002"/>
              <a:gd name="connsiteY0" fmla="*/ 0 h 10286999"/>
              <a:gd name="connsiteX1" fmla="*/ 12050764 w 12101002"/>
              <a:gd name="connsiteY1" fmla="*/ 0 h 10286999"/>
              <a:gd name="connsiteX2" fmla="*/ 12050764 w 12101002"/>
              <a:gd name="connsiteY2" fmla="*/ 4804 h 10286999"/>
              <a:gd name="connsiteX3" fmla="*/ 12101002 w 12101002"/>
              <a:gd name="connsiteY3" fmla="*/ 4804 h 10286999"/>
              <a:gd name="connsiteX4" fmla="*/ 12101002 w 12101002"/>
              <a:gd name="connsiteY4" fmla="*/ 10286999 h 10286999"/>
              <a:gd name="connsiteX5" fmla="*/ 7740017 w 12101002"/>
              <a:gd name="connsiteY5" fmla="*/ 10286999 h 10286999"/>
              <a:gd name="connsiteX6" fmla="*/ 7740017 w 12101002"/>
              <a:gd name="connsiteY6" fmla="*/ 10282194 h 10286999"/>
              <a:gd name="connsiteX7" fmla="*/ 0 w 12101002"/>
              <a:gd name="connsiteY7" fmla="*/ 10282193 h 10286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01002" h="10286999">
                <a:moveTo>
                  <a:pt x="5938247" y="0"/>
                </a:moveTo>
                <a:lnTo>
                  <a:pt x="12050764" y="0"/>
                </a:lnTo>
                <a:lnTo>
                  <a:pt x="12050764" y="4804"/>
                </a:lnTo>
                <a:lnTo>
                  <a:pt x="12101002" y="4804"/>
                </a:lnTo>
                <a:lnTo>
                  <a:pt x="12101002" y="10286999"/>
                </a:lnTo>
                <a:lnTo>
                  <a:pt x="7740017" y="10286999"/>
                </a:lnTo>
                <a:lnTo>
                  <a:pt x="7740017" y="10282194"/>
                </a:lnTo>
                <a:lnTo>
                  <a:pt x="0" y="1028219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8362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88">
          <p15:clr>
            <a:srgbClr val="FBAE40"/>
          </p15:clr>
        </p15:guide>
        <p15:guide id="2" orient="horz" pos="1376">
          <p15:clr>
            <a:srgbClr val="FBAE40"/>
          </p15:clr>
        </p15:guide>
        <p15:guide id="3" pos="4496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C9880-76AC-681C-EC65-FFF3122326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8061FC-CE53-4A88-DFA1-C40D1A3D0D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40C1E6-3C6D-8657-DDF8-B8E23EFB47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0075C-2706-5B4D-8B06-B4963085357F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92CF14-697D-1651-EF4C-F4A036CD73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FAF41B-82E4-FC9D-345B-EFE816E9C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15485-F53F-F149-9574-2148A90427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96339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9_3-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658C6971-C372-4139-8FE7-51287C74F15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7290977" cy="6858000"/>
          </a:xfrm>
          <a:custGeom>
            <a:avLst/>
            <a:gdLst>
              <a:gd name="connsiteX0" fmla="*/ 2509626 w 10936465"/>
              <a:gd name="connsiteY0" fmla="*/ 0 h 10287000"/>
              <a:gd name="connsiteX1" fmla="*/ 10936465 w 10936465"/>
              <a:gd name="connsiteY1" fmla="*/ 0 h 10287000"/>
              <a:gd name="connsiteX2" fmla="*/ 4997263 w 10936465"/>
              <a:gd name="connsiteY2" fmla="*/ 10287000 h 10287000"/>
              <a:gd name="connsiteX3" fmla="*/ 0 w 10936465"/>
              <a:gd name="connsiteY3" fmla="*/ 10287000 h 10287000"/>
              <a:gd name="connsiteX4" fmla="*/ 0 w 10936465"/>
              <a:gd name="connsiteY4" fmla="*/ 43468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36465" h="10287000">
                <a:moveTo>
                  <a:pt x="2509626" y="0"/>
                </a:moveTo>
                <a:lnTo>
                  <a:pt x="10936465" y="0"/>
                </a:lnTo>
                <a:lnTo>
                  <a:pt x="4997263" y="10287000"/>
                </a:lnTo>
                <a:lnTo>
                  <a:pt x="0" y="10287000"/>
                </a:lnTo>
                <a:lnTo>
                  <a:pt x="0" y="43468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5256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88">
          <p15:clr>
            <a:srgbClr val="FBAE40"/>
          </p15:clr>
        </p15:guide>
        <p15:guide id="2" orient="horz" pos="1376">
          <p15:clr>
            <a:srgbClr val="FBAE40"/>
          </p15:clr>
        </p15:guide>
        <p15:guide id="3" pos="4496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0_3-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168257C4-7FBF-43D9-B418-E6A6516E313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901024" y="1"/>
            <a:ext cx="7290976" cy="6858000"/>
          </a:xfrm>
          <a:custGeom>
            <a:avLst/>
            <a:gdLst>
              <a:gd name="connsiteX0" fmla="*/ 5939201 w 10936464"/>
              <a:gd name="connsiteY0" fmla="*/ 0 h 10287000"/>
              <a:gd name="connsiteX1" fmla="*/ 10936464 w 10936464"/>
              <a:gd name="connsiteY1" fmla="*/ 0 h 10287000"/>
              <a:gd name="connsiteX2" fmla="*/ 10936464 w 10936464"/>
              <a:gd name="connsiteY2" fmla="*/ 5940200 h 10287000"/>
              <a:gd name="connsiteX3" fmla="*/ 8426838 w 10936464"/>
              <a:gd name="connsiteY3" fmla="*/ 10287000 h 10287000"/>
              <a:gd name="connsiteX4" fmla="*/ 0 w 10936464"/>
              <a:gd name="connsiteY4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36464" h="10287000">
                <a:moveTo>
                  <a:pt x="5939201" y="0"/>
                </a:moveTo>
                <a:lnTo>
                  <a:pt x="10936464" y="0"/>
                </a:lnTo>
                <a:lnTo>
                  <a:pt x="10936464" y="5940200"/>
                </a:lnTo>
                <a:lnTo>
                  <a:pt x="8426838" y="10287000"/>
                </a:lnTo>
                <a:lnTo>
                  <a:pt x="0" y="10287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3372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88">
          <p15:clr>
            <a:srgbClr val="FBAE40"/>
          </p15:clr>
        </p15:guide>
        <p15:guide id="2" orient="horz" pos="1376">
          <p15:clr>
            <a:srgbClr val="FBAE40"/>
          </p15:clr>
        </p15:guide>
        <p15:guide id="3" pos="4496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2_3-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82582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88">
          <p15:clr>
            <a:srgbClr val="FBAE40"/>
          </p15:clr>
        </p15:guide>
        <p15:guide id="2" orient="horz" pos="1376">
          <p15:clr>
            <a:srgbClr val="FBAE40"/>
          </p15:clr>
        </p15:guide>
        <p15:guide id="3" pos="4496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6_3-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605364E8-4400-46A5-9C39-250C7270A79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8041361" cy="6858000"/>
          </a:xfrm>
          <a:custGeom>
            <a:avLst/>
            <a:gdLst>
              <a:gd name="connsiteX0" fmla="*/ 0 w 12062042"/>
              <a:gd name="connsiteY0" fmla="*/ 0 h 10287000"/>
              <a:gd name="connsiteX1" fmla="*/ 4209197 w 12062042"/>
              <a:gd name="connsiteY1" fmla="*/ 0 h 10287000"/>
              <a:gd name="connsiteX2" fmla="*/ 5486402 w 12062042"/>
              <a:gd name="connsiteY2" fmla="*/ 0 h 10287000"/>
              <a:gd name="connsiteX3" fmla="*/ 12062042 w 12062042"/>
              <a:gd name="connsiteY3" fmla="*/ 0 h 10287000"/>
              <a:gd name="connsiteX4" fmla="*/ 6122842 w 12062042"/>
              <a:gd name="connsiteY4" fmla="*/ 10287000 h 10287000"/>
              <a:gd name="connsiteX5" fmla="*/ 4360985 w 12062042"/>
              <a:gd name="connsiteY5" fmla="*/ 10287000 h 10287000"/>
              <a:gd name="connsiteX6" fmla="*/ 78778 w 12062042"/>
              <a:gd name="connsiteY6" fmla="*/ 10287000 h 10287000"/>
              <a:gd name="connsiteX7" fmla="*/ 0 w 12062042"/>
              <a:gd name="connsiteY7" fmla="*/ 10287000 h 10287000"/>
              <a:gd name="connsiteX8" fmla="*/ 0 w 12062042"/>
              <a:gd name="connsiteY8" fmla="*/ 7290548 h 10287000"/>
              <a:gd name="connsiteX9" fmla="*/ 0 w 12062042"/>
              <a:gd name="connsiteY9" fmla="*/ 5676901 h 10287000"/>
              <a:gd name="connsiteX10" fmla="*/ 0 w 12062042"/>
              <a:gd name="connsiteY10" fmla="*/ 3964165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062042" h="10287000">
                <a:moveTo>
                  <a:pt x="0" y="0"/>
                </a:moveTo>
                <a:lnTo>
                  <a:pt x="4209197" y="0"/>
                </a:lnTo>
                <a:lnTo>
                  <a:pt x="5486402" y="0"/>
                </a:lnTo>
                <a:lnTo>
                  <a:pt x="12062042" y="0"/>
                </a:lnTo>
                <a:lnTo>
                  <a:pt x="6122842" y="10287000"/>
                </a:lnTo>
                <a:lnTo>
                  <a:pt x="4360985" y="10287000"/>
                </a:lnTo>
                <a:lnTo>
                  <a:pt x="78778" y="10287000"/>
                </a:lnTo>
                <a:lnTo>
                  <a:pt x="0" y="10287000"/>
                </a:lnTo>
                <a:lnTo>
                  <a:pt x="0" y="7290548"/>
                </a:lnTo>
                <a:lnTo>
                  <a:pt x="0" y="5676901"/>
                </a:lnTo>
                <a:lnTo>
                  <a:pt x="0" y="396416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4408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88">
          <p15:clr>
            <a:srgbClr val="FBAE40"/>
          </p15:clr>
        </p15:guide>
        <p15:guide id="2" orient="horz" pos="1376">
          <p15:clr>
            <a:srgbClr val="FBAE40"/>
          </p15:clr>
        </p15:guide>
        <p15:guide id="3" pos="4496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277520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1-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15F5684-7976-4DE0-9DB5-A96AFAE06AA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52444" y="0"/>
            <a:ext cx="8037597" cy="6858000"/>
          </a:xfrm>
          <a:custGeom>
            <a:avLst/>
            <a:gdLst>
              <a:gd name="connsiteX0" fmla="*/ 5938246 w 12050763"/>
              <a:gd name="connsiteY0" fmla="*/ 0 h 10282194"/>
              <a:gd name="connsiteX1" fmla="*/ 12050763 w 12050763"/>
              <a:gd name="connsiteY1" fmla="*/ 0 h 10282194"/>
              <a:gd name="connsiteX2" fmla="*/ 12050763 w 12050763"/>
              <a:gd name="connsiteY2" fmla="*/ 10282194 h 10282194"/>
              <a:gd name="connsiteX3" fmla="*/ 0 w 12050763"/>
              <a:gd name="connsiteY3" fmla="*/ 10282193 h 10282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50763" h="10282194">
                <a:moveTo>
                  <a:pt x="5938246" y="0"/>
                </a:moveTo>
                <a:lnTo>
                  <a:pt x="12050763" y="0"/>
                </a:lnTo>
                <a:lnTo>
                  <a:pt x="12050763" y="10282194"/>
                </a:lnTo>
                <a:lnTo>
                  <a:pt x="0" y="1028219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02571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2_3-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CF3CFDB4-0CFF-4CC2-89EB-0F4CD822461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0"/>
            <a:ext cx="12192001" cy="6858000"/>
          </a:xfrm>
          <a:custGeom>
            <a:avLst/>
            <a:gdLst>
              <a:gd name="connsiteX0" fmla="*/ 0 w 18288001"/>
              <a:gd name="connsiteY0" fmla="*/ 0 h 10287000"/>
              <a:gd name="connsiteX1" fmla="*/ 18288001 w 18288001"/>
              <a:gd name="connsiteY1" fmla="*/ 0 h 10287000"/>
              <a:gd name="connsiteX2" fmla="*/ 18288001 w 18288001"/>
              <a:gd name="connsiteY2" fmla="*/ 10287000 h 10287000"/>
              <a:gd name="connsiteX3" fmla="*/ 0 w 18288001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88001" h="10287000">
                <a:moveTo>
                  <a:pt x="0" y="0"/>
                </a:moveTo>
                <a:lnTo>
                  <a:pt x="18288001" y="0"/>
                </a:lnTo>
                <a:lnTo>
                  <a:pt x="18288001" y="10287000"/>
                </a:lnTo>
                <a:lnTo>
                  <a:pt x="0" y="10287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5223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88">
          <p15:clr>
            <a:srgbClr val="FBAE40"/>
          </p15:clr>
        </p15:guide>
        <p15:guide id="2" orient="horz" pos="1376">
          <p15:clr>
            <a:srgbClr val="FBAE40"/>
          </p15:clr>
        </p15:guide>
        <p15:guide id="3" pos="4496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0_3-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F24B3680-7C58-41F7-83A2-370A9E54190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224806" y="1981200"/>
            <a:ext cx="7618261" cy="3251200"/>
          </a:xfrm>
          <a:custGeom>
            <a:avLst/>
            <a:gdLst>
              <a:gd name="connsiteX0" fmla="*/ 2815620 w 11427391"/>
              <a:gd name="connsiteY0" fmla="*/ 0 h 4876800"/>
              <a:gd name="connsiteX1" fmla="*/ 5767269 w 11427391"/>
              <a:gd name="connsiteY1" fmla="*/ 0 h 4876800"/>
              <a:gd name="connsiteX2" fmla="*/ 8670290 w 11427391"/>
              <a:gd name="connsiteY2" fmla="*/ 0 h 4876800"/>
              <a:gd name="connsiteX3" fmla="*/ 9954031 w 11427391"/>
              <a:gd name="connsiteY3" fmla="*/ 0 h 4876800"/>
              <a:gd name="connsiteX4" fmla="*/ 11427391 w 11427391"/>
              <a:gd name="connsiteY4" fmla="*/ 0 h 4876800"/>
              <a:gd name="connsiteX5" fmla="*/ 8611770 w 11427391"/>
              <a:gd name="connsiteY5" fmla="*/ 4876800 h 4876800"/>
              <a:gd name="connsiteX6" fmla="*/ 8593115 w 11427391"/>
              <a:gd name="connsiteY6" fmla="*/ 4876800 h 4876800"/>
              <a:gd name="connsiteX7" fmla="*/ 5685887 w 11427391"/>
              <a:gd name="connsiteY7" fmla="*/ 4876800 h 4876800"/>
              <a:gd name="connsiteX8" fmla="*/ 4421709 w 11427391"/>
              <a:gd name="connsiteY8" fmla="*/ 4876800 h 4876800"/>
              <a:gd name="connsiteX9" fmla="*/ 2951647 w 11427391"/>
              <a:gd name="connsiteY9" fmla="*/ 4876800 h 4876800"/>
              <a:gd name="connsiteX10" fmla="*/ 2951648 w 11427391"/>
              <a:gd name="connsiteY10" fmla="*/ 4876798 h 4876800"/>
              <a:gd name="connsiteX11" fmla="*/ 0 w 11427391"/>
              <a:gd name="connsiteY11" fmla="*/ 4876798 h 487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427391" h="4876800">
                <a:moveTo>
                  <a:pt x="2815620" y="0"/>
                </a:moveTo>
                <a:lnTo>
                  <a:pt x="5767269" y="0"/>
                </a:lnTo>
                <a:lnTo>
                  <a:pt x="8670290" y="0"/>
                </a:lnTo>
                <a:lnTo>
                  <a:pt x="9954031" y="0"/>
                </a:lnTo>
                <a:lnTo>
                  <a:pt x="11427391" y="0"/>
                </a:lnTo>
                <a:lnTo>
                  <a:pt x="8611770" y="4876800"/>
                </a:lnTo>
                <a:lnTo>
                  <a:pt x="8593115" y="4876800"/>
                </a:lnTo>
                <a:lnTo>
                  <a:pt x="5685887" y="4876800"/>
                </a:lnTo>
                <a:lnTo>
                  <a:pt x="4421709" y="4876800"/>
                </a:lnTo>
                <a:lnTo>
                  <a:pt x="2951647" y="4876800"/>
                </a:lnTo>
                <a:lnTo>
                  <a:pt x="2951648" y="4876798"/>
                </a:lnTo>
                <a:lnTo>
                  <a:pt x="0" y="487679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D122EDEA-516A-449B-907B-9FB5B652027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646905" y="1981200"/>
            <a:ext cx="7625185" cy="3251200"/>
          </a:xfrm>
          <a:custGeom>
            <a:avLst/>
            <a:gdLst>
              <a:gd name="connsiteX0" fmla="*/ 2815622 w 11437777"/>
              <a:gd name="connsiteY0" fmla="*/ 0 h 4876800"/>
              <a:gd name="connsiteX1" fmla="*/ 2844662 w 11437777"/>
              <a:gd name="connsiteY1" fmla="*/ 0 h 4876800"/>
              <a:gd name="connsiteX2" fmla="*/ 5718643 w 11437777"/>
              <a:gd name="connsiteY2" fmla="*/ 0 h 4876800"/>
              <a:gd name="connsiteX3" fmla="*/ 7016068 w 11437777"/>
              <a:gd name="connsiteY3" fmla="*/ 0 h 4876800"/>
              <a:gd name="connsiteX4" fmla="*/ 8475744 w 11437777"/>
              <a:gd name="connsiteY4" fmla="*/ 0 h 4876800"/>
              <a:gd name="connsiteX5" fmla="*/ 8475743 w 11437777"/>
              <a:gd name="connsiteY5" fmla="*/ 2 h 4876800"/>
              <a:gd name="connsiteX6" fmla="*/ 11437777 w 11437777"/>
              <a:gd name="connsiteY6" fmla="*/ 2 h 4876800"/>
              <a:gd name="connsiteX7" fmla="*/ 8622157 w 11437777"/>
              <a:gd name="connsiteY7" fmla="*/ 4876800 h 4876800"/>
              <a:gd name="connsiteX8" fmla="*/ 5660123 w 11437777"/>
              <a:gd name="connsiteY8" fmla="*/ 4876800 h 4876800"/>
              <a:gd name="connsiteX9" fmla="*/ 2734240 w 11437777"/>
              <a:gd name="connsiteY9" fmla="*/ 4876800 h 4876800"/>
              <a:gd name="connsiteX10" fmla="*/ 1483746 w 11437777"/>
              <a:gd name="connsiteY10" fmla="*/ 4876800 h 4876800"/>
              <a:gd name="connsiteX11" fmla="*/ 0 w 11437777"/>
              <a:gd name="connsiteY11" fmla="*/ 4876800 h 487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437777" h="4876800">
                <a:moveTo>
                  <a:pt x="2815622" y="0"/>
                </a:moveTo>
                <a:lnTo>
                  <a:pt x="2844662" y="0"/>
                </a:lnTo>
                <a:lnTo>
                  <a:pt x="5718643" y="0"/>
                </a:lnTo>
                <a:lnTo>
                  <a:pt x="7016068" y="0"/>
                </a:lnTo>
                <a:lnTo>
                  <a:pt x="8475744" y="0"/>
                </a:lnTo>
                <a:lnTo>
                  <a:pt x="8475743" y="2"/>
                </a:lnTo>
                <a:lnTo>
                  <a:pt x="11437777" y="2"/>
                </a:lnTo>
                <a:lnTo>
                  <a:pt x="8622157" y="4876800"/>
                </a:lnTo>
                <a:lnTo>
                  <a:pt x="5660123" y="4876800"/>
                </a:lnTo>
                <a:lnTo>
                  <a:pt x="2734240" y="4876800"/>
                </a:lnTo>
                <a:lnTo>
                  <a:pt x="1483746" y="4876800"/>
                </a:lnTo>
                <a:lnTo>
                  <a:pt x="0" y="48768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0700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88">
          <p15:clr>
            <a:srgbClr val="FBAE40"/>
          </p15:clr>
        </p15:guide>
        <p15:guide id="2" orient="horz" pos="1376">
          <p15:clr>
            <a:srgbClr val="FBAE40"/>
          </p15:clr>
        </p15:guide>
        <p15:guide id="3" pos="4496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7_3-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13967459-2122-4DEE-B1A1-6DDC1D56ACE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64507" y="3475536"/>
            <a:ext cx="5597598" cy="3382464"/>
          </a:xfrm>
          <a:custGeom>
            <a:avLst/>
            <a:gdLst>
              <a:gd name="connsiteX0" fmla="*/ 2929301 w 8396397"/>
              <a:gd name="connsiteY0" fmla="*/ 0 h 5073696"/>
              <a:gd name="connsiteX1" fmla="*/ 8396397 w 8396397"/>
              <a:gd name="connsiteY1" fmla="*/ 0 h 5073696"/>
              <a:gd name="connsiteX2" fmla="*/ 5467100 w 8396397"/>
              <a:gd name="connsiteY2" fmla="*/ 5073696 h 5073696"/>
              <a:gd name="connsiteX3" fmla="*/ 0 w 8396397"/>
              <a:gd name="connsiteY3" fmla="*/ 5073696 h 5073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96397" h="5073696">
                <a:moveTo>
                  <a:pt x="2929301" y="0"/>
                </a:moveTo>
                <a:lnTo>
                  <a:pt x="8396397" y="0"/>
                </a:lnTo>
                <a:lnTo>
                  <a:pt x="5467100" y="5073696"/>
                </a:lnTo>
                <a:lnTo>
                  <a:pt x="0" y="507369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6AAA787-0156-42DE-9CAB-6DCE1D4A4D6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64507" y="0"/>
            <a:ext cx="5589290" cy="3368075"/>
          </a:xfrm>
          <a:custGeom>
            <a:avLst/>
            <a:gdLst>
              <a:gd name="connsiteX0" fmla="*/ 2916839 w 8383935"/>
              <a:gd name="connsiteY0" fmla="*/ 0 h 5052112"/>
              <a:gd name="connsiteX1" fmla="*/ 8383935 w 8383935"/>
              <a:gd name="connsiteY1" fmla="*/ 0 h 5052112"/>
              <a:gd name="connsiteX2" fmla="*/ 5467100 w 8383935"/>
              <a:gd name="connsiteY2" fmla="*/ 5052112 h 5052112"/>
              <a:gd name="connsiteX3" fmla="*/ 0 w 8383935"/>
              <a:gd name="connsiteY3" fmla="*/ 5052111 h 5052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83935" h="5052112">
                <a:moveTo>
                  <a:pt x="2916839" y="0"/>
                </a:moveTo>
                <a:lnTo>
                  <a:pt x="8383935" y="0"/>
                </a:lnTo>
                <a:lnTo>
                  <a:pt x="5467100" y="5052112"/>
                </a:lnTo>
                <a:lnTo>
                  <a:pt x="0" y="505211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8505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88">
          <p15:clr>
            <a:srgbClr val="FBAE40"/>
          </p15:clr>
        </p15:guide>
        <p15:guide id="2" orient="horz" pos="1376">
          <p15:clr>
            <a:srgbClr val="FBAE40"/>
          </p15:clr>
        </p15:guide>
        <p15:guide id="3" pos="4496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7_3-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435476EE-2654-4E4C-9F43-7BCFB1AB6B3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17787" y="3249531"/>
            <a:ext cx="3812007" cy="1717395"/>
          </a:xfrm>
          <a:custGeom>
            <a:avLst/>
            <a:gdLst>
              <a:gd name="connsiteX0" fmla="*/ 1487309 w 5718011"/>
              <a:gd name="connsiteY0" fmla="*/ 0 h 2576093"/>
              <a:gd name="connsiteX1" fmla="*/ 2921801 w 5718011"/>
              <a:gd name="connsiteY1" fmla="*/ 0 h 2576093"/>
              <a:gd name="connsiteX2" fmla="*/ 4283518 w 5718011"/>
              <a:gd name="connsiteY2" fmla="*/ 0 h 2576093"/>
              <a:gd name="connsiteX3" fmla="*/ 5718011 w 5718011"/>
              <a:gd name="connsiteY3" fmla="*/ 0 h 2576093"/>
              <a:gd name="connsiteX4" fmla="*/ 4230702 w 5718011"/>
              <a:gd name="connsiteY4" fmla="*/ 2576093 h 2576093"/>
              <a:gd name="connsiteX5" fmla="*/ 2796209 w 5718011"/>
              <a:gd name="connsiteY5" fmla="*/ 2576093 h 2576093"/>
              <a:gd name="connsiteX6" fmla="*/ 1434493 w 5718011"/>
              <a:gd name="connsiteY6" fmla="*/ 2576093 h 2576093"/>
              <a:gd name="connsiteX7" fmla="*/ 0 w 5718011"/>
              <a:gd name="connsiteY7" fmla="*/ 2576093 h 2576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18011" h="2576093">
                <a:moveTo>
                  <a:pt x="1487309" y="0"/>
                </a:moveTo>
                <a:lnTo>
                  <a:pt x="2921801" y="0"/>
                </a:lnTo>
                <a:lnTo>
                  <a:pt x="4283518" y="0"/>
                </a:lnTo>
                <a:lnTo>
                  <a:pt x="5718011" y="0"/>
                </a:lnTo>
                <a:lnTo>
                  <a:pt x="4230702" y="2576093"/>
                </a:lnTo>
                <a:lnTo>
                  <a:pt x="2796209" y="2576093"/>
                </a:lnTo>
                <a:lnTo>
                  <a:pt x="1434493" y="2576093"/>
                </a:lnTo>
                <a:lnTo>
                  <a:pt x="0" y="257609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2FF234AA-A112-4F3D-BFDE-696D778600C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189997" y="3249531"/>
            <a:ext cx="3812007" cy="1717395"/>
          </a:xfrm>
          <a:custGeom>
            <a:avLst/>
            <a:gdLst>
              <a:gd name="connsiteX0" fmla="*/ 1487309 w 5718011"/>
              <a:gd name="connsiteY0" fmla="*/ 0 h 2576093"/>
              <a:gd name="connsiteX1" fmla="*/ 2921801 w 5718011"/>
              <a:gd name="connsiteY1" fmla="*/ 0 h 2576093"/>
              <a:gd name="connsiteX2" fmla="*/ 4283518 w 5718011"/>
              <a:gd name="connsiteY2" fmla="*/ 0 h 2576093"/>
              <a:gd name="connsiteX3" fmla="*/ 5718011 w 5718011"/>
              <a:gd name="connsiteY3" fmla="*/ 0 h 2576093"/>
              <a:gd name="connsiteX4" fmla="*/ 4230702 w 5718011"/>
              <a:gd name="connsiteY4" fmla="*/ 2576093 h 2576093"/>
              <a:gd name="connsiteX5" fmla="*/ 2796209 w 5718011"/>
              <a:gd name="connsiteY5" fmla="*/ 2576093 h 2576093"/>
              <a:gd name="connsiteX6" fmla="*/ 1434493 w 5718011"/>
              <a:gd name="connsiteY6" fmla="*/ 2576093 h 2576093"/>
              <a:gd name="connsiteX7" fmla="*/ 0 w 5718011"/>
              <a:gd name="connsiteY7" fmla="*/ 2576093 h 2576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18011" h="2576093">
                <a:moveTo>
                  <a:pt x="1487309" y="0"/>
                </a:moveTo>
                <a:lnTo>
                  <a:pt x="2921801" y="0"/>
                </a:lnTo>
                <a:lnTo>
                  <a:pt x="4283518" y="0"/>
                </a:lnTo>
                <a:lnTo>
                  <a:pt x="5718011" y="0"/>
                </a:lnTo>
                <a:lnTo>
                  <a:pt x="4230702" y="2576093"/>
                </a:lnTo>
                <a:lnTo>
                  <a:pt x="2796209" y="2576093"/>
                </a:lnTo>
                <a:lnTo>
                  <a:pt x="1434493" y="2576093"/>
                </a:lnTo>
                <a:lnTo>
                  <a:pt x="0" y="257609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4276FF65-4D0B-41FF-B2DB-5222007D916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462206" y="3249531"/>
            <a:ext cx="3812007" cy="1717395"/>
          </a:xfrm>
          <a:custGeom>
            <a:avLst/>
            <a:gdLst>
              <a:gd name="connsiteX0" fmla="*/ 1487309 w 5718011"/>
              <a:gd name="connsiteY0" fmla="*/ 0 h 2576093"/>
              <a:gd name="connsiteX1" fmla="*/ 2921801 w 5718011"/>
              <a:gd name="connsiteY1" fmla="*/ 0 h 2576093"/>
              <a:gd name="connsiteX2" fmla="*/ 4283518 w 5718011"/>
              <a:gd name="connsiteY2" fmla="*/ 0 h 2576093"/>
              <a:gd name="connsiteX3" fmla="*/ 5718011 w 5718011"/>
              <a:gd name="connsiteY3" fmla="*/ 0 h 2576093"/>
              <a:gd name="connsiteX4" fmla="*/ 4230702 w 5718011"/>
              <a:gd name="connsiteY4" fmla="*/ 2576093 h 2576093"/>
              <a:gd name="connsiteX5" fmla="*/ 2796209 w 5718011"/>
              <a:gd name="connsiteY5" fmla="*/ 2576093 h 2576093"/>
              <a:gd name="connsiteX6" fmla="*/ 1434493 w 5718011"/>
              <a:gd name="connsiteY6" fmla="*/ 2576093 h 2576093"/>
              <a:gd name="connsiteX7" fmla="*/ 0 w 5718011"/>
              <a:gd name="connsiteY7" fmla="*/ 2576093 h 2576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18011" h="2576093">
                <a:moveTo>
                  <a:pt x="1487309" y="0"/>
                </a:moveTo>
                <a:lnTo>
                  <a:pt x="2921801" y="0"/>
                </a:lnTo>
                <a:lnTo>
                  <a:pt x="4283518" y="0"/>
                </a:lnTo>
                <a:lnTo>
                  <a:pt x="5718011" y="0"/>
                </a:lnTo>
                <a:lnTo>
                  <a:pt x="4230702" y="2576093"/>
                </a:lnTo>
                <a:lnTo>
                  <a:pt x="2796209" y="2576093"/>
                </a:lnTo>
                <a:lnTo>
                  <a:pt x="1434493" y="2576093"/>
                </a:lnTo>
                <a:lnTo>
                  <a:pt x="0" y="257609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8675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88">
          <p15:clr>
            <a:srgbClr val="FBAE40"/>
          </p15:clr>
        </p15:guide>
        <p15:guide id="2" orient="horz" pos="1376">
          <p15:clr>
            <a:srgbClr val="FBAE40"/>
          </p15:clr>
        </p15:guide>
        <p15:guide id="3" pos="4496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15B120-DD5F-662E-3544-FF441BA037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CA78F8-7844-E1FB-7A45-68AB85F3A3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B8E45D-00F3-1EAD-87DD-B5E1CBA48F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C25D27-52B8-A9C8-B147-E2501CCE2C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0075C-2706-5B4D-8B06-B4963085357F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B21747-F330-F816-149B-7B05FDB99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715B86-0BBE-502F-B30E-C50DFCF4E9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15485-F53F-F149-9574-2148A90427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33460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9_3-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9B8B8FEA-EF6A-464D-943C-731DD924F8A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264412"/>
            <a:ext cx="6158527" cy="4679187"/>
          </a:xfrm>
          <a:custGeom>
            <a:avLst/>
            <a:gdLst>
              <a:gd name="connsiteX0" fmla="*/ 0 w 9237790"/>
              <a:gd name="connsiteY0" fmla="*/ 0 h 7018781"/>
              <a:gd name="connsiteX1" fmla="*/ 1619282 w 9237790"/>
              <a:gd name="connsiteY1" fmla="*/ 0 h 7018781"/>
              <a:gd name="connsiteX2" fmla="*/ 5329394 w 9237790"/>
              <a:gd name="connsiteY2" fmla="*/ 0 h 7018781"/>
              <a:gd name="connsiteX3" fmla="*/ 9237790 w 9237790"/>
              <a:gd name="connsiteY3" fmla="*/ 0 h 7018781"/>
              <a:gd name="connsiteX4" fmla="*/ 5185492 w 9237790"/>
              <a:gd name="connsiteY4" fmla="*/ 7018781 h 7018781"/>
              <a:gd name="connsiteX5" fmla="*/ 1277097 w 9237790"/>
              <a:gd name="connsiteY5" fmla="*/ 7018781 h 7018781"/>
              <a:gd name="connsiteX6" fmla="*/ 0 w 9237790"/>
              <a:gd name="connsiteY6" fmla="*/ 7018781 h 7018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7790" h="7018781">
                <a:moveTo>
                  <a:pt x="0" y="0"/>
                </a:moveTo>
                <a:lnTo>
                  <a:pt x="1619282" y="0"/>
                </a:lnTo>
                <a:lnTo>
                  <a:pt x="5329394" y="0"/>
                </a:lnTo>
                <a:lnTo>
                  <a:pt x="9237790" y="0"/>
                </a:lnTo>
                <a:lnTo>
                  <a:pt x="5185492" y="7018781"/>
                </a:lnTo>
                <a:lnTo>
                  <a:pt x="1277097" y="7018781"/>
                </a:lnTo>
                <a:lnTo>
                  <a:pt x="0" y="701878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5262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88">
          <p15:clr>
            <a:srgbClr val="FBAE40"/>
          </p15:clr>
        </p15:guide>
        <p15:guide id="2" orient="horz" pos="1376">
          <p15:clr>
            <a:srgbClr val="FBAE40"/>
          </p15:clr>
        </p15:guide>
        <p15:guide id="3" pos="4496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6_3-Content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F0B3A54A-80D9-41D4-97C3-14D8C6ED4FD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1280160"/>
            <a:ext cx="8900159" cy="4663440"/>
          </a:xfrm>
          <a:custGeom>
            <a:avLst/>
            <a:gdLst>
              <a:gd name="connsiteX0" fmla="*/ 0 w 13350239"/>
              <a:gd name="connsiteY0" fmla="*/ 0 h 6995160"/>
              <a:gd name="connsiteX1" fmla="*/ 699757 w 13350239"/>
              <a:gd name="connsiteY1" fmla="*/ 0 h 6995160"/>
              <a:gd name="connsiteX2" fmla="*/ 10706100 w 13350239"/>
              <a:gd name="connsiteY2" fmla="*/ 0 h 6995160"/>
              <a:gd name="connsiteX3" fmla="*/ 13350239 w 13350239"/>
              <a:gd name="connsiteY3" fmla="*/ 0 h 6995160"/>
              <a:gd name="connsiteX4" fmla="*/ 9311585 w 13350239"/>
              <a:gd name="connsiteY4" fmla="*/ 6995160 h 6995160"/>
              <a:gd name="connsiteX5" fmla="*/ 6667445 w 13350239"/>
              <a:gd name="connsiteY5" fmla="*/ 6995160 h 6995160"/>
              <a:gd name="connsiteX6" fmla="*/ 0 w 13350239"/>
              <a:gd name="connsiteY6" fmla="*/ 6995160 h 6995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350239" h="6995160">
                <a:moveTo>
                  <a:pt x="0" y="0"/>
                </a:moveTo>
                <a:lnTo>
                  <a:pt x="699757" y="0"/>
                </a:lnTo>
                <a:lnTo>
                  <a:pt x="10706100" y="0"/>
                </a:lnTo>
                <a:lnTo>
                  <a:pt x="13350239" y="0"/>
                </a:lnTo>
                <a:lnTo>
                  <a:pt x="9311585" y="6995160"/>
                </a:lnTo>
                <a:lnTo>
                  <a:pt x="6667445" y="6995160"/>
                </a:lnTo>
                <a:lnTo>
                  <a:pt x="0" y="699516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7522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88">
          <p15:clr>
            <a:srgbClr val="FBAE40"/>
          </p15:clr>
        </p15:guide>
        <p15:guide id="2" orient="horz" pos="1376">
          <p15:clr>
            <a:srgbClr val="FBAE40"/>
          </p15:clr>
        </p15:guide>
        <p15:guide id="3" pos="4496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4_3-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F9751A67-CA0E-4BE5-8F80-5CF0518C189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8067527" cy="6858000"/>
          </a:xfrm>
          <a:custGeom>
            <a:avLst/>
            <a:gdLst>
              <a:gd name="connsiteX0" fmla="*/ 0 w 12101290"/>
              <a:gd name="connsiteY0" fmla="*/ 0 h 10287000"/>
              <a:gd name="connsiteX1" fmla="*/ 12101290 w 12101290"/>
              <a:gd name="connsiteY1" fmla="*/ 0 h 10287000"/>
              <a:gd name="connsiteX2" fmla="*/ 6162089 w 12101290"/>
              <a:gd name="connsiteY2" fmla="*/ 10287000 h 10287000"/>
              <a:gd name="connsiteX3" fmla="*/ 0 w 12101290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01290" h="10287000">
                <a:moveTo>
                  <a:pt x="0" y="0"/>
                </a:moveTo>
                <a:lnTo>
                  <a:pt x="12101290" y="0"/>
                </a:lnTo>
                <a:lnTo>
                  <a:pt x="6162089" y="10287000"/>
                </a:lnTo>
                <a:lnTo>
                  <a:pt x="0" y="10287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6144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88">
          <p15:clr>
            <a:srgbClr val="FBAE40"/>
          </p15:clr>
        </p15:guide>
        <p15:guide id="2" orient="horz" pos="1376">
          <p15:clr>
            <a:srgbClr val="FBAE40"/>
          </p15:clr>
        </p15:guide>
        <p15:guide id="3" pos="4496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1_3-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8BBAE266-0EB9-4427-BF2D-886BADF3D45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192569" y="1981200"/>
            <a:ext cx="5650496" cy="3251200"/>
          </a:xfrm>
          <a:custGeom>
            <a:avLst/>
            <a:gdLst>
              <a:gd name="connsiteX0" fmla="*/ 2815622 w 8475744"/>
              <a:gd name="connsiteY0" fmla="*/ 0 h 4876800"/>
              <a:gd name="connsiteX1" fmla="*/ 5718643 w 8475744"/>
              <a:gd name="connsiteY1" fmla="*/ 0 h 4876800"/>
              <a:gd name="connsiteX2" fmla="*/ 8475744 w 8475744"/>
              <a:gd name="connsiteY2" fmla="*/ 0 h 4876800"/>
              <a:gd name="connsiteX3" fmla="*/ 5660123 w 8475744"/>
              <a:gd name="connsiteY3" fmla="*/ 4876800 h 4876800"/>
              <a:gd name="connsiteX4" fmla="*/ 2734240 w 8475744"/>
              <a:gd name="connsiteY4" fmla="*/ 4876800 h 4876800"/>
              <a:gd name="connsiteX5" fmla="*/ 0 w 8475744"/>
              <a:gd name="connsiteY5" fmla="*/ 4876800 h 487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75744" h="4876800">
                <a:moveTo>
                  <a:pt x="2815622" y="0"/>
                </a:moveTo>
                <a:lnTo>
                  <a:pt x="5718643" y="0"/>
                </a:lnTo>
                <a:lnTo>
                  <a:pt x="8475744" y="0"/>
                </a:lnTo>
                <a:lnTo>
                  <a:pt x="5660123" y="4876800"/>
                </a:lnTo>
                <a:lnTo>
                  <a:pt x="2734240" y="4876800"/>
                </a:lnTo>
                <a:lnTo>
                  <a:pt x="0" y="48768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49B4F63C-2EBB-4819-A144-8CAC2C74F04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278373" y="1981200"/>
            <a:ext cx="5650496" cy="3251200"/>
          </a:xfrm>
          <a:custGeom>
            <a:avLst/>
            <a:gdLst>
              <a:gd name="connsiteX0" fmla="*/ 2815622 w 8475744"/>
              <a:gd name="connsiteY0" fmla="*/ 0 h 4876800"/>
              <a:gd name="connsiteX1" fmla="*/ 5718643 w 8475744"/>
              <a:gd name="connsiteY1" fmla="*/ 0 h 4876800"/>
              <a:gd name="connsiteX2" fmla="*/ 8475744 w 8475744"/>
              <a:gd name="connsiteY2" fmla="*/ 0 h 4876800"/>
              <a:gd name="connsiteX3" fmla="*/ 5660123 w 8475744"/>
              <a:gd name="connsiteY3" fmla="*/ 4876800 h 4876800"/>
              <a:gd name="connsiteX4" fmla="*/ 2734240 w 8475744"/>
              <a:gd name="connsiteY4" fmla="*/ 4876800 h 4876800"/>
              <a:gd name="connsiteX5" fmla="*/ 0 w 8475744"/>
              <a:gd name="connsiteY5" fmla="*/ 4876800 h 487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75744" h="4876800">
                <a:moveTo>
                  <a:pt x="2815622" y="0"/>
                </a:moveTo>
                <a:lnTo>
                  <a:pt x="5718643" y="0"/>
                </a:lnTo>
                <a:lnTo>
                  <a:pt x="8475744" y="0"/>
                </a:lnTo>
                <a:lnTo>
                  <a:pt x="5660123" y="4876800"/>
                </a:lnTo>
                <a:lnTo>
                  <a:pt x="2734240" y="4876800"/>
                </a:lnTo>
                <a:lnTo>
                  <a:pt x="0" y="48768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A45DE27C-A145-4C71-88FB-861232C4D58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635823" y="1981200"/>
            <a:ext cx="5650496" cy="3251200"/>
          </a:xfrm>
          <a:custGeom>
            <a:avLst/>
            <a:gdLst>
              <a:gd name="connsiteX0" fmla="*/ 2815622 w 8475744"/>
              <a:gd name="connsiteY0" fmla="*/ 0 h 4876800"/>
              <a:gd name="connsiteX1" fmla="*/ 5718643 w 8475744"/>
              <a:gd name="connsiteY1" fmla="*/ 0 h 4876800"/>
              <a:gd name="connsiteX2" fmla="*/ 8475744 w 8475744"/>
              <a:gd name="connsiteY2" fmla="*/ 0 h 4876800"/>
              <a:gd name="connsiteX3" fmla="*/ 5660123 w 8475744"/>
              <a:gd name="connsiteY3" fmla="*/ 4876800 h 4876800"/>
              <a:gd name="connsiteX4" fmla="*/ 2734240 w 8475744"/>
              <a:gd name="connsiteY4" fmla="*/ 4876800 h 4876800"/>
              <a:gd name="connsiteX5" fmla="*/ 0 w 8475744"/>
              <a:gd name="connsiteY5" fmla="*/ 4876800 h 487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75744" h="4876800">
                <a:moveTo>
                  <a:pt x="2815622" y="0"/>
                </a:moveTo>
                <a:lnTo>
                  <a:pt x="5718643" y="0"/>
                </a:lnTo>
                <a:lnTo>
                  <a:pt x="8475744" y="0"/>
                </a:lnTo>
                <a:lnTo>
                  <a:pt x="5660123" y="4876800"/>
                </a:lnTo>
                <a:lnTo>
                  <a:pt x="2734240" y="4876800"/>
                </a:lnTo>
                <a:lnTo>
                  <a:pt x="0" y="48768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0881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88">
          <p15:clr>
            <a:srgbClr val="FBAE40"/>
          </p15:clr>
        </p15:guide>
        <p15:guide id="2" orient="horz" pos="1376">
          <p15:clr>
            <a:srgbClr val="FBAE40"/>
          </p15:clr>
        </p15:guide>
        <p15:guide id="3" pos="4496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0_3-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5772940D-9E73-4D56-8B5A-6A10F0B12D5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005772" y="914400"/>
            <a:ext cx="5454415" cy="5029201"/>
          </a:xfrm>
          <a:custGeom>
            <a:avLst/>
            <a:gdLst>
              <a:gd name="connsiteX0" fmla="*/ 8181622 w 8181622"/>
              <a:gd name="connsiteY0" fmla="*/ 0 h 7543801"/>
              <a:gd name="connsiteX1" fmla="*/ 3826206 w 8181622"/>
              <a:gd name="connsiteY1" fmla="*/ 7543801 h 7543801"/>
              <a:gd name="connsiteX2" fmla="*/ 0 w 8181622"/>
              <a:gd name="connsiteY2" fmla="*/ 7543800 h 7543801"/>
              <a:gd name="connsiteX3" fmla="*/ 4355417 w 8181622"/>
              <a:gd name="connsiteY3" fmla="*/ 1 h 7543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81622" h="7543801">
                <a:moveTo>
                  <a:pt x="8181622" y="0"/>
                </a:moveTo>
                <a:lnTo>
                  <a:pt x="3826206" y="7543801"/>
                </a:lnTo>
                <a:lnTo>
                  <a:pt x="0" y="7543800"/>
                </a:lnTo>
                <a:lnTo>
                  <a:pt x="4355417" y="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96D39497-1A89-473E-93D4-6ABF0DCCA37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679957" y="914400"/>
            <a:ext cx="5454415" cy="5029201"/>
          </a:xfrm>
          <a:custGeom>
            <a:avLst/>
            <a:gdLst>
              <a:gd name="connsiteX0" fmla="*/ 8181622 w 8181622"/>
              <a:gd name="connsiteY0" fmla="*/ 0 h 7543801"/>
              <a:gd name="connsiteX1" fmla="*/ 3826206 w 8181622"/>
              <a:gd name="connsiteY1" fmla="*/ 7543801 h 7543801"/>
              <a:gd name="connsiteX2" fmla="*/ 0 w 8181622"/>
              <a:gd name="connsiteY2" fmla="*/ 7543800 h 7543801"/>
              <a:gd name="connsiteX3" fmla="*/ 4355417 w 8181622"/>
              <a:gd name="connsiteY3" fmla="*/ 1 h 7543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81622" h="7543801">
                <a:moveTo>
                  <a:pt x="8181622" y="0"/>
                </a:moveTo>
                <a:lnTo>
                  <a:pt x="3826206" y="7543801"/>
                </a:lnTo>
                <a:lnTo>
                  <a:pt x="0" y="7543800"/>
                </a:lnTo>
                <a:lnTo>
                  <a:pt x="4355417" y="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7B745CC5-D616-4BA6-BF03-86ECEAC94B0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354143" y="914400"/>
            <a:ext cx="5454415" cy="5029201"/>
          </a:xfrm>
          <a:custGeom>
            <a:avLst/>
            <a:gdLst>
              <a:gd name="connsiteX0" fmla="*/ 8181622 w 8181622"/>
              <a:gd name="connsiteY0" fmla="*/ 0 h 7543801"/>
              <a:gd name="connsiteX1" fmla="*/ 3826206 w 8181622"/>
              <a:gd name="connsiteY1" fmla="*/ 7543801 h 7543801"/>
              <a:gd name="connsiteX2" fmla="*/ 0 w 8181622"/>
              <a:gd name="connsiteY2" fmla="*/ 7543800 h 7543801"/>
              <a:gd name="connsiteX3" fmla="*/ 4355417 w 8181622"/>
              <a:gd name="connsiteY3" fmla="*/ 1 h 7543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81622" h="7543801">
                <a:moveTo>
                  <a:pt x="8181622" y="0"/>
                </a:moveTo>
                <a:lnTo>
                  <a:pt x="3826206" y="7543801"/>
                </a:lnTo>
                <a:lnTo>
                  <a:pt x="0" y="7543800"/>
                </a:lnTo>
                <a:lnTo>
                  <a:pt x="4355417" y="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399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88">
          <p15:clr>
            <a:srgbClr val="FBAE40"/>
          </p15:clr>
        </p15:guide>
        <p15:guide id="2" orient="horz" pos="1376">
          <p15:clr>
            <a:srgbClr val="FBAE40"/>
          </p15:clr>
        </p15:guide>
        <p15:guide id="3" pos="4496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3_3-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58370F16-6839-4CE0-821A-92279D8F5D4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069386" y="4911309"/>
            <a:ext cx="6449559" cy="1946692"/>
          </a:xfrm>
          <a:custGeom>
            <a:avLst/>
            <a:gdLst>
              <a:gd name="connsiteX0" fmla="*/ 1685887 w 9674339"/>
              <a:gd name="connsiteY0" fmla="*/ 0 h 2920038"/>
              <a:gd name="connsiteX1" fmla="*/ 9674339 w 9674339"/>
              <a:gd name="connsiteY1" fmla="*/ 0 h 2920038"/>
              <a:gd name="connsiteX2" fmla="*/ 7988454 w 9674339"/>
              <a:gd name="connsiteY2" fmla="*/ 2920038 h 2920038"/>
              <a:gd name="connsiteX3" fmla="*/ 0 w 9674339"/>
              <a:gd name="connsiteY3" fmla="*/ 2920038 h 2920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674339" h="2920038">
                <a:moveTo>
                  <a:pt x="1685887" y="0"/>
                </a:moveTo>
                <a:lnTo>
                  <a:pt x="9674339" y="0"/>
                </a:lnTo>
                <a:lnTo>
                  <a:pt x="7988454" y="2920038"/>
                </a:lnTo>
                <a:lnTo>
                  <a:pt x="0" y="292003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FF693A98-5F17-4336-A2DE-DB6B27C6B1B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256528" y="2087559"/>
            <a:ext cx="6878523" cy="2682883"/>
          </a:xfrm>
          <a:custGeom>
            <a:avLst/>
            <a:gdLst>
              <a:gd name="connsiteX0" fmla="*/ 2323447 w 10317784"/>
              <a:gd name="connsiteY0" fmla="*/ 0 h 4024325"/>
              <a:gd name="connsiteX1" fmla="*/ 10317784 w 10317784"/>
              <a:gd name="connsiteY1" fmla="*/ 0 h 4024325"/>
              <a:gd name="connsiteX2" fmla="*/ 7994340 w 10317784"/>
              <a:gd name="connsiteY2" fmla="*/ 4024325 h 4024325"/>
              <a:gd name="connsiteX3" fmla="*/ 0 w 10317784"/>
              <a:gd name="connsiteY3" fmla="*/ 4024325 h 4024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317784" h="4024325">
                <a:moveTo>
                  <a:pt x="2323447" y="0"/>
                </a:moveTo>
                <a:lnTo>
                  <a:pt x="10317784" y="0"/>
                </a:lnTo>
                <a:lnTo>
                  <a:pt x="7994340" y="4024325"/>
                </a:lnTo>
                <a:lnTo>
                  <a:pt x="0" y="402432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65E08696-C7DB-47FA-ADA5-354A45CCBE0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872633" y="0"/>
            <a:ext cx="6457403" cy="1946691"/>
          </a:xfrm>
          <a:custGeom>
            <a:avLst/>
            <a:gdLst>
              <a:gd name="connsiteX0" fmla="*/ 1685886 w 9686104"/>
              <a:gd name="connsiteY0" fmla="*/ 0 h 2920037"/>
              <a:gd name="connsiteX1" fmla="*/ 9686104 w 9686104"/>
              <a:gd name="connsiteY1" fmla="*/ 0 h 2920037"/>
              <a:gd name="connsiteX2" fmla="*/ 8000220 w 9686104"/>
              <a:gd name="connsiteY2" fmla="*/ 2920037 h 2920037"/>
              <a:gd name="connsiteX3" fmla="*/ 0 w 9686104"/>
              <a:gd name="connsiteY3" fmla="*/ 2920037 h 2920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686104" h="2920037">
                <a:moveTo>
                  <a:pt x="1685886" y="0"/>
                </a:moveTo>
                <a:lnTo>
                  <a:pt x="9686104" y="0"/>
                </a:lnTo>
                <a:lnTo>
                  <a:pt x="8000220" y="2920037"/>
                </a:lnTo>
                <a:lnTo>
                  <a:pt x="0" y="2920037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" name="Picture Placeholder 25">
            <a:extLst>
              <a:ext uri="{FF2B5EF4-FFF2-40B4-BE49-F238E27FC236}">
                <a16:creationId xmlns:a16="http://schemas.microsoft.com/office/drawing/2014/main" id="{AD89142B-16EF-AC16-C70F-40BB41F9E2B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201879" y="0"/>
            <a:ext cx="8063007" cy="6858000"/>
          </a:xfrm>
          <a:custGeom>
            <a:avLst/>
            <a:gdLst>
              <a:gd name="connsiteX0" fmla="*/ 0 w 12094511"/>
              <a:gd name="connsiteY0" fmla="*/ 0 h 10287000"/>
              <a:gd name="connsiteX1" fmla="*/ 12094511 w 12094511"/>
              <a:gd name="connsiteY1" fmla="*/ 0 h 10287000"/>
              <a:gd name="connsiteX2" fmla="*/ 6155310 w 12094511"/>
              <a:gd name="connsiteY2" fmla="*/ 10287000 h 10287000"/>
              <a:gd name="connsiteX3" fmla="*/ 0 w 12094511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94511" h="10287000">
                <a:moveTo>
                  <a:pt x="0" y="0"/>
                </a:moveTo>
                <a:lnTo>
                  <a:pt x="12094511" y="0"/>
                </a:lnTo>
                <a:lnTo>
                  <a:pt x="6155310" y="10287000"/>
                </a:lnTo>
                <a:lnTo>
                  <a:pt x="0" y="102870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98871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88">
          <p15:clr>
            <a:srgbClr val="FBAE40"/>
          </p15:clr>
        </p15:guide>
        <p15:guide id="2" orient="horz" pos="1376">
          <p15:clr>
            <a:srgbClr val="FBAE40"/>
          </p15:clr>
        </p15:guide>
        <p15:guide id="3" pos="4496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0_BlankSlideW/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AF4F5A-B27D-E54C-BE3B-007FAF8DC0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6633" y="6600499"/>
            <a:ext cx="483915" cy="2693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88" b="1">
                <a:solidFill>
                  <a:schemeClr val="bg1"/>
                </a:solidFill>
                <a:latin typeface="Futura PT Book" panose="020B0502020204020303" pitchFamily="34" charset="77"/>
                <a:ea typeface="Futura PT Book" panose="020B0502020204020303" pitchFamily="34" charset="77"/>
                <a:cs typeface="Futura PT Book" panose="020B0502020204020303" pitchFamily="34" charset="77"/>
              </a:defRPr>
            </a:lvl1pPr>
          </a:lstStyle>
          <a:p>
            <a:fld id="{BA7DBB76-175D-1245-85F2-011672EF83D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93614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Content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82869" y="847036"/>
            <a:ext cx="11123595" cy="477078"/>
          </a:xfrm>
          <a:prstGeom prst="rect">
            <a:avLst/>
          </a:prstGeom>
        </p:spPr>
        <p:txBody>
          <a:bodyPr anchor="ctr"/>
          <a:lstStyle>
            <a:lvl1pPr algn="l">
              <a:defRPr sz="2000" b="1">
                <a:solidFill>
                  <a:srgbClr val="363636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482869" y="1648053"/>
            <a:ext cx="11123595" cy="4257447"/>
          </a:xfrm>
          <a:prstGeom prst="rect">
            <a:avLst/>
          </a:prstGeom>
        </p:spPr>
        <p:txBody>
          <a:bodyPr/>
          <a:lstStyle>
            <a:lvl1pPr>
              <a:defRPr sz="1350">
                <a:solidFill>
                  <a:srgbClr val="363636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1pPr>
            <a:lvl2pPr>
              <a:defRPr sz="1200">
                <a:solidFill>
                  <a:srgbClr val="363636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2pPr>
            <a:lvl3pPr>
              <a:defRPr sz="1050">
                <a:solidFill>
                  <a:srgbClr val="363636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3pPr>
            <a:lvl4pPr>
              <a:defRPr sz="900">
                <a:solidFill>
                  <a:srgbClr val="363636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4pPr>
            <a:lvl5pPr>
              <a:defRPr sz="900">
                <a:solidFill>
                  <a:srgbClr val="363636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5CD58ECD-6619-6F4E-8E01-B09AD4A50D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6633" y="6600499"/>
            <a:ext cx="483915" cy="2693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88" b="1">
                <a:solidFill>
                  <a:schemeClr val="bg1"/>
                </a:solidFill>
                <a:latin typeface="Futura PT Book" panose="020B0502020204020303" pitchFamily="34" charset="77"/>
                <a:ea typeface="Futura PT Book" panose="020B0502020204020303" pitchFamily="34" charset="77"/>
                <a:cs typeface="Futura PT Book" panose="020B0502020204020303" pitchFamily="34" charset="77"/>
              </a:defRPr>
            </a:lvl1pPr>
          </a:lstStyle>
          <a:p>
            <a:fld id="{BA7DBB76-175D-1245-85F2-011672EF83D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70685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0_BlankSlideW/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AF4F5A-B27D-E54C-BE3B-007FAF8DC0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6633" y="6600499"/>
            <a:ext cx="483915" cy="2693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88" b="1">
                <a:solidFill>
                  <a:schemeClr val="bg1"/>
                </a:solidFill>
                <a:latin typeface="Futura PT Book" panose="020B0502020204020303" pitchFamily="34" charset="77"/>
                <a:ea typeface="Futura PT Book" panose="020B0502020204020303" pitchFamily="34" charset="77"/>
                <a:cs typeface="Futura PT Book" panose="020B0502020204020303" pitchFamily="34" charset="77"/>
              </a:defRPr>
            </a:lvl1pPr>
          </a:lstStyle>
          <a:p>
            <a:fld id="{BA7DBB76-175D-1245-85F2-011672EF83D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502921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ntent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82869" y="847036"/>
            <a:ext cx="11123595" cy="477078"/>
          </a:xfrm>
          <a:prstGeom prst="rect">
            <a:avLst/>
          </a:prstGeom>
        </p:spPr>
        <p:txBody>
          <a:bodyPr anchor="ctr"/>
          <a:lstStyle>
            <a:lvl1pPr algn="l">
              <a:defRPr sz="2000" b="1">
                <a:solidFill>
                  <a:srgbClr val="363636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482869" y="1648053"/>
            <a:ext cx="11123595" cy="4257447"/>
          </a:xfrm>
          <a:prstGeom prst="rect">
            <a:avLst/>
          </a:prstGeom>
        </p:spPr>
        <p:txBody>
          <a:bodyPr/>
          <a:lstStyle>
            <a:lvl1pPr>
              <a:defRPr sz="1350">
                <a:solidFill>
                  <a:srgbClr val="363636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1pPr>
            <a:lvl2pPr>
              <a:defRPr sz="1200">
                <a:solidFill>
                  <a:srgbClr val="363636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2pPr>
            <a:lvl3pPr>
              <a:defRPr sz="1050">
                <a:solidFill>
                  <a:srgbClr val="363636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3pPr>
            <a:lvl4pPr>
              <a:defRPr sz="900">
                <a:solidFill>
                  <a:srgbClr val="363636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4pPr>
            <a:lvl5pPr>
              <a:defRPr sz="900">
                <a:solidFill>
                  <a:srgbClr val="363636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5CD58ECD-6619-6F4E-8E01-B09AD4A50D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6633" y="6600499"/>
            <a:ext cx="483915" cy="2693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88" b="1">
                <a:solidFill>
                  <a:schemeClr val="bg1"/>
                </a:solidFill>
                <a:latin typeface="Futura PT Book" panose="020B0502020204020303" pitchFamily="34" charset="77"/>
                <a:ea typeface="Futura PT Book" panose="020B0502020204020303" pitchFamily="34" charset="77"/>
                <a:cs typeface="Futura PT Book" panose="020B0502020204020303" pitchFamily="34" charset="77"/>
              </a:defRPr>
            </a:lvl1pPr>
          </a:lstStyle>
          <a:p>
            <a:fld id="{BA7DBB76-175D-1245-85F2-011672EF83D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16200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DF4D69-7E7D-92E9-74F7-3FF5DE916B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42EEB0-88EA-D7F6-6982-3D1658D6B7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2AE025-108F-18A5-2E14-244A2B40B7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DC739C-8FDC-88E8-D84E-AE6AE17FA5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72D3C3B-25C5-5F43-EB98-23D2AD775B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3332E16-F454-D71A-DEC9-A7B730736C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0075C-2706-5B4D-8B06-B4963085357F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C633334-7A3D-BCF2-8F4A-AA1B3AF1D1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FFF6498-4587-64A6-7571-938A9CF69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15485-F53F-F149-9574-2148A90427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88598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81363" y="847036"/>
            <a:ext cx="11125101" cy="477078"/>
          </a:xfrm>
          <a:prstGeom prst="rect">
            <a:avLst/>
          </a:prstGeom>
        </p:spPr>
        <p:txBody>
          <a:bodyPr anchor="ctr"/>
          <a:lstStyle>
            <a:lvl1pPr algn="l">
              <a:defRPr sz="2000" b="1">
                <a:solidFill>
                  <a:srgbClr val="363636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482870" y="1648053"/>
            <a:ext cx="5494596" cy="4244747"/>
          </a:xfrm>
          <a:prstGeom prst="rect">
            <a:avLst/>
          </a:prstGeom>
        </p:spPr>
        <p:txBody>
          <a:bodyPr/>
          <a:lstStyle>
            <a:lvl1pPr>
              <a:defRPr sz="1350">
                <a:solidFill>
                  <a:srgbClr val="363636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1pPr>
            <a:lvl2pPr>
              <a:defRPr sz="1200">
                <a:solidFill>
                  <a:srgbClr val="363636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2pPr>
            <a:lvl3pPr>
              <a:defRPr sz="1050">
                <a:solidFill>
                  <a:srgbClr val="363636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3pPr>
            <a:lvl4pPr>
              <a:defRPr sz="900">
                <a:solidFill>
                  <a:srgbClr val="363636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4pPr>
            <a:lvl5pPr>
              <a:defRPr sz="900">
                <a:solidFill>
                  <a:srgbClr val="363636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14"/>
          <p:cNvSpPr>
            <a:spLocks noGrp="1"/>
          </p:cNvSpPr>
          <p:nvPr>
            <p:ph type="body" sz="quarter" idx="15"/>
          </p:nvPr>
        </p:nvSpPr>
        <p:spPr>
          <a:xfrm>
            <a:off x="6230400" y="1648053"/>
            <a:ext cx="5376064" cy="4244746"/>
          </a:xfrm>
          <a:prstGeom prst="rect">
            <a:avLst/>
          </a:prstGeom>
        </p:spPr>
        <p:txBody>
          <a:bodyPr/>
          <a:lstStyle>
            <a:lvl1pPr>
              <a:defRPr sz="1350">
                <a:solidFill>
                  <a:srgbClr val="363636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1pPr>
            <a:lvl2pPr>
              <a:defRPr sz="1200">
                <a:solidFill>
                  <a:srgbClr val="363636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2pPr>
            <a:lvl3pPr>
              <a:defRPr sz="1050">
                <a:solidFill>
                  <a:srgbClr val="363636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3pPr>
            <a:lvl4pPr>
              <a:defRPr sz="900">
                <a:solidFill>
                  <a:srgbClr val="363636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4pPr>
            <a:lvl5pPr>
              <a:defRPr sz="900">
                <a:solidFill>
                  <a:srgbClr val="363636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BB2EB066-8729-5E40-BC75-9544390E48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6633" y="6600499"/>
            <a:ext cx="483915" cy="2693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88" b="1">
                <a:solidFill>
                  <a:schemeClr val="bg1"/>
                </a:solidFill>
                <a:latin typeface="Futura PT Book" panose="020B0502020204020303" pitchFamily="34" charset="77"/>
                <a:ea typeface="Futura PT Book" panose="020B0502020204020303" pitchFamily="34" charset="77"/>
                <a:cs typeface="Futura PT Book" panose="020B0502020204020303" pitchFamily="34" charset="77"/>
              </a:defRPr>
            </a:lvl1pPr>
          </a:lstStyle>
          <a:p>
            <a:fld id="{BA7DBB76-175D-1245-85F2-011672EF83D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04131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gona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A7DBB76-175D-1245-85F2-011672EF83D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10"/>
          <p:cNvSpPr>
            <a:spLocks noGrp="1"/>
          </p:cNvSpPr>
          <p:nvPr>
            <p:ph type="pic" sz="quarter" idx="12" hasCustomPrompt="1"/>
          </p:nvPr>
        </p:nvSpPr>
        <p:spPr>
          <a:xfrm>
            <a:off x="4030164" y="0"/>
            <a:ext cx="8161837" cy="6859360"/>
          </a:xfrm>
          <a:custGeom>
            <a:avLst/>
            <a:gdLst>
              <a:gd name="connsiteX0" fmla="*/ 0 w 8272917"/>
              <a:gd name="connsiteY0" fmla="*/ 6845300 h 6845300"/>
              <a:gd name="connsiteX1" fmla="*/ 6860223 w 8272917"/>
              <a:gd name="connsiteY1" fmla="*/ 0 h 6845300"/>
              <a:gd name="connsiteX2" fmla="*/ 8272917 w 8272917"/>
              <a:gd name="connsiteY2" fmla="*/ 0 h 6845300"/>
              <a:gd name="connsiteX3" fmla="*/ 1412694 w 8272917"/>
              <a:gd name="connsiteY3" fmla="*/ 6845300 h 6845300"/>
              <a:gd name="connsiteX4" fmla="*/ 0 w 8272917"/>
              <a:gd name="connsiteY4" fmla="*/ 6845300 h 6845300"/>
              <a:gd name="connsiteX0" fmla="*/ 0 w 8272917"/>
              <a:gd name="connsiteY0" fmla="*/ 6845300 h 6845300"/>
              <a:gd name="connsiteX1" fmla="*/ 6860223 w 8272917"/>
              <a:gd name="connsiteY1" fmla="*/ 0 h 6845300"/>
              <a:gd name="connsiteX2" fmla="*/ 8272917 w 8272917"/>
              <a:gd name="connsiteY2" fmla="*/ 0 h 6845300"/>
              <a:gd name="connsiteX3" fmla="*/ 8161837 w 8272917"/>
              <a:gd name="connsiteY3" fmla="*/ 6845300 h 6845300"/>
              <a:gd name="connsiteX4" fmla="*/ 0 w 8272917"/>
              <a:gd name="connsiteY4" fmla="*/ 6845300 h 6845300"/>
              <a:gd name="connsiteX0" fmla="*/ 0 w 8161837"/>
              <a:gd name="connsiteY0" fmla="*/ 6845300 h 6845300"/>
              <a:gd name="connsiteX1" fmla="*/ 6860223 w 8161837"/>
              <a:gd name="connsiteY1" fmla="*/ 0 h 6845300"/>
              <a:gd name="connsiteX2" fmla="*/ 8087860 w 8161837"/>
              <a:gd name="connsiteY2" fmla="*/ 108857 h 6845300"/>
              <a:gd name="connsiteX3" fmla="*/ 8161837 w 8161837"/>
              <a:gd name="connsiteY3" fmla="*/ 6845300 h 6845300"/>
              <a:gd name="connsiteX4" fmla="*/ 0 w 8161837"/>
              <a:gd name="connsiteY4" fmla="*/ 6845300 h 6845300"/>
              <a:gd name="connsiteX0" fmla="*/ 0 w 8161837"/>
              <a:gd name="connsiteY0" fmla="*/ 6856185 h 6856185"/>
              <a:gd name="connsiteX1" fmla="*/ 6860223 w 8161837"/>
              <a:gd name="connsiteY1" fmla="*/ 10885 h 6856185"/>
              <a:gd name="connsiteX2" fmla="*/ 8087860 w 8161837"/>
              <a:gd name="connsiteY2" fmla="*/ 0 h 6856185"/>
              <a:gd name="connsiteX3" fmla="*/ 8161837 w 8161837"/>
              <a:gd name="connsiteY3" fmla="*/ 6856185 h 6856185"/>
              <a:gd name="connsiteX4" fmla="*/ 0 w 8161837"/>
              <a:gd name="connsiteY4" fmla="*/ 6856185 h 6856185"/>
              <a:gd name="connsiteX0" fmla="*/ 0 w 8161837"/>
              <a:gd name="connsiteY0" fmla="*/ 6856185 h 6856185"/>
              <a:gd name="connsiteX1" fmla="*/ 6860223 w 8161837"/>
              <a:gd name="connsiteY1" fmla="*/ 10885 h 6856185"/>
              <a:gd name="connsiteX2" fmla="*/ 8153175 w 8161837"/>
              <a:gd name="connsiteY2" fmla="*/ 0 h 6856185"/>
              <a:gd name="connsiteX3" fmla="*/ 8161837 w 8161837"/>
              <a:gd name="connsiteY3" fmla="*/ 6856185 h 6856185"/>
              <a:gd name="connsiteX4" fmla="*/ 0 w 8161837"/>
              <a:gd name="connsiteY4" fmla="*/ 6856185 h 6856185"/>
              <a:gd name="connsiteX0" fmla="*/ 0 w 8161837"/>
              <a:gd name="connsiteY0" fmla="*/ 6856185 h 6856185"/>
              <a:gd name="connsiteX1" fmla="*/ 6849338 w 8161837"/>
              <a:gd name="connsiteY1" fmla="*/ 10885 h 6856185"/>
              <a:gd name="connsiteX2" fmla="*/ 8153175 w 8161837"/>
              <a:gd name="connsiteY2" fmla="*/ 0 h 6856185"/>
              <a:gd name="connsiteX3" fmla="*/ 8161837 w 8161837"/>
              <a:gd name="connsiteY3" fmla="*/ 6856185 h 6856185"/>
              <a:gd name="connsiteX4" fmla="*/ 0 w 8161837"/>
              <a:gd name="connsiteY4" fmla="*/ 6856185 h 6856185"/>
              <a:gd name="connsiteX0" fmla="*/ 0 w 8161837"/>
              <a:gd name="connsiteY0" fmla="*/ 6856185 h 6856185"/>
              <a:gd name="connsiteX1" fmla="*/ 6881995 w 8161837"/>
              <a:gd name="connsiteY1" fmla="*/ 0 h 6856185"/>
              <a:gd name="connsiteX2" fmla="*/ 8153175 w 8161837"/>
              <a:gd name="connsiteY2" fmla="*/ 0 h 6856185"/>
              <a:gd name="connsiteX3" fmla="*/ 8161837 w 8161837"/>
              <a:gd name="connsiteY3" fmla="*/ 6856185 h 6856185"/>
              <a:gd name="connsiteX4" fmla="*/ 0 w 8161837"/>
              <a:gd name="connsiteY4" fmla="*/ 6856185 h 6856185"/>
              <a:gd name="connsiteX0" fmla="*/ 0 w 8163445"/>
              <a:gd name="connsiteY0" fmla="*/ 6856185 h 6856185"/>
              <a:gd name="connsiteX1" fmla="*/ 6881995 w 8163445"/>
              <a:gd name="connsiteY1" fmla="*/ 0 h 6856185"/>
              <a:gd name="connsiteX2" fmla="*/ 8162700 w 8163445"/>
              <a:gd name="connsiteY2" fmla="*/ 3175 h 6856185"/>
              <a:gd name="connsiteX3" fmla="*/ 8161837 w 8163445"/>
              <a:gd name="connsiteY3" fmla="*/ 6856185 h 6856185"/>
              <a:gd name="connsiteX4" fmla="*/ 0 w 8163445"/>
              <a:gd name="connsiteY4" fmla="*/ 6856185 h 6856185"/>
              <a:gd name="connsiteX0" fmla="*/ 0 w 8161837"/>
              <a:gd name="connsiteY0" fmla="*/ 6859360 h 6859360"/>
              <a:gd name="connsiteX1" fmla="*/ 6881995 w 8161837"/>
              <a:gd name="connsiteY1" fmla="*/ 3175 h 6859360"/>
              <a:gd name="connsiteX2" fmla="*/ 8159525 w 8161837"/>
              <a:gd name="connsiteY2" fmla="*/ 0 h 6859360"/>
              <a:gd name="connsiteX3" fmla="*/ 8161837 w 8161837"/>
              <a:gd name="connsiteY3" fmla="*/ 6859360 h 6859360"/>
              <a:gd name="connsiteX4" fmla="*/ 0 w 8161837"/>
              <a:gd name="connsiteY4" fmla="*/ 6859360 h 6859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61837" h="6859360">
                <a:moveTo>
                  <a:pt x="0" y="6859360"/>
                </a:moveTo>
                <a:lnTo>
                  <a:pt x="6881995" y="3175"/>
                </a:lnTo>
                <a:lnTo>
                  <a:pt x="8159525" y="0"/>
                </a:lnTo>
                <a:cubicBezTo>
                  <a:pt x="8162412" y="2285395"/>
                  <a:pt x="8158950" y="4573965"/>
                  <a:pt x="8161837" y="6859360"/>
                </a:cubicBezTo>
                <a:lnTo>
                  <a:pt x="0" y="6859360"/>
                </a:lnTo>
                <a:close/>
              </a:path>
            </a:pathLst>
          </a:custGeom>
          <a:noFill/>
          <a:ln>
            <a:noFill/>
          </a:ln>
        </p:spPr>
        <p:txBody>
          <a:bodyPr/>
          <a:lstStyle>
            <a:lvl1pPr marL="0" indent="0">
              <a:buNone/>
              <a:defRPr sz="1200" b="0" baseline="0">
                <a:solidFill>
                  <a:srgbClr val="363636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6" name="Title 8"/>
          <p:cNvSpPr>
            <a:spLocks noGrp="1"/>
          </p:cNvSpPr>
          <p:nvPr>
            <p:ph type="title"/>
          </p:nvPr>
        </p:nvSpPr>
        <p:spPr>
          <a:xfrm>
            <a:off x="478719" y="843861"/>
            <a:ext cx="8665283" cy="477078"/>
          </a:xfrm>
          <a:prstGeom prst="rect">
            <a:avLst/>
          </a:prstGeom>
        </p:spPr>
        <p:txBody>
          <a:bodyPr anchor="ctr"/>
          <a:lstStyle>
            <a:lvl1pPr algn="l">
              <a:defRPr sz="2000" b="1">
                <a:solidFill>
                  <a:srgbClr val="363636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482869" y="1648053"/>
            <a:ext cx="4563264" cy="3597048"/>
          </a:xfrm>
          <a:prstGeom prst="rect">
            <a:avLst/>
          </a:prstGeom>
        </p:spPr>
        <p:txBody>
          <a:bodyPr/>
          <a:lstStyle>
            <a:lvl1pPr>
              <a:defRPr sz="1350">
                <a:solidFill>
                  <a:srgbClr val="363636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1pPr>
            <a:lvl2pPr>
              <a:defRPr sz="1200">
                <a:solidFill>
                  <a:srgbClr val="363636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2pPr>
            <a:lvl3pPr>
              <a:defRPr sz="1050">
                <a:solidFill>
                  <a:srgbClr val="363636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3pPr>
            <a:lvl4pPr>
              <a:defRPr sz="900">
                <a:solidFill>
                  <a:srgbClr val="363636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4pPr>
            <a:lvl5pPr>
              <a:defRPr sz="900">
                <a:solidFill>
                  <a:srgbClr val="363636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8005582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1Top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7DBB76-175D-1245-85F2-011672EF83D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051672"/>
          </a:xfrm>
          <a:prstGeom prst="rect">
            <a:avLst/>
          </a:prstGeom>
          <a:noFill/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200">
                <a:solidFill>
                  <a:srgbClr val="363636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Drag Picture to Placeholder or Click Icon To Add</a:t>
            </a:r>
          </a:p>
          <a:p>
            <a:endParaRPr lang="en-US" dirty="0"/>
          </a:p>
        </p:txBody>
      </p:sp>
      <p:sp>
        <p:nvSpPr>
          <p:cNvPr id="4" name="Title 8">
            <a:extLst>
              <a:ext uri="{FF2B5EF4-FFF2-40B4-BE49-F238E27FC236}">
                <a16:creationId xmlns:a16="http://schemas.microsoft.com/office/drawing/2014/main" id="{FDFFE961-4033-2F44-8CC0-BAE03DA62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869" y="3359510"/>
            <a:ext cx="11123595" cy="477078"/>
          </a:xfrm>
          <a:prstGeom prst="rect">
            <a:avLst/>
          </a:prstGeom>
        </p:spPr>
        <p:txBody>
          <a:bodyPr anchor="ctr"/>
          <a:lstStyle>
            <a:lvl1pPr algn="l">
              <a:defRPr sz="2000" b="1">
                <a:solidFill>
                  <a:srgbClr val="363636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14">
            <a:extLst>
              <a:ext uri="{FF2B5EF4-FFF2-40B4-BE49-F238E27FC236}">
                <a16:creationId xmlns:a16="http://schemas.microsoft.com/office/drawing/2014/main" id="{88D07FB1-0A12-D442-B06A-EEA7B338CF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2869" y="3991478"/>
            <a:ext cx="11123595" cy="1718443"/>
          </a:xfrm>
          <a:prstGeom prst="rect">
            <a:avLst/>
          </a:prstGeom>
        </p:spPr>
        <p:txBody>
          <a:bodyPr/>
          <a:lstStyle>
            <a:lvl1pPr>
              <a:defRPr sz="1350">
                <a:solidFill>
                  <a:srgbClr val="363636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1pPr>
            <a:lvl2pPr>
              <a:defRPr sz="1200">
                <a:solidFill>
                  <a:srgbClr val="363636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2pPr>
            <a:lvl3pPr>
              <a:defRPr sz="1050">
                <a:solidFill>
                  <a:srgbClr val="363636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3pPr>
            <a:lvl4pPr>
              <a:defRPr sz="900">
                <a:solidFill>
                  <a:srgbClr val="363636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4pPr>
            <a:lvl5pPr>
              <a:defRPr sz="900">
                <a:solidFill>
                  <a:srgbClr val="363636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6891093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2Top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ln>
            <a:noFill/>
          </a:ln>
        </p:spPr>
        <p:txBody>
          <a:bodyPr/>
          <a:lstStyle/>
          <a:p>
            <a:fld id="{BA7DBB76-175D-1245-85F2-011672EF83D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-1" y="0"/>
            <a:ext cx="6103345" cy="3051672"/>
          </a:xfrm>
          <a:prstGeom prst="rect">
            <a:avLst/>
          </a:prstGeom>
          <a:noFill/>
          <a:ln w="38100">
            <a:noFill/>
          </a:ln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900">
                <a:solidFill>
                  <a:srgbClr val="363636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Drag Picture to Placeholder or Click Icon To Add</a:t>
            </a:r>
          </a:p>
          <a:p>
            <a:endParaRPr lang="en-US" dirty="0"/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6103345" y="0"/>
            <a:ext cx="6103345" cy="3051672"/>
          </a:xfrm>
          <a:prstGeom prst="rect">
            <a:avLst/>
          </a:prstGeom>
          <a:noFill/>
          <a:ln w="38100">
            <a:noFill/>
          </a:ln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900">
                <a:solidFill>
                  <a:srgbClr val="363636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Drag Picture to Placeholder or Click Icon To Add</a:t>
            </a:r>
          </a:p>
          <a:p>
            <a:endParaRPr lang="en-US" dirty="0"/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AE1059BA-E351-1842-9A32-D6CC57ADE6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2870" y="3429000"/>
            <a:ext cx="5494596" cy="2466390"/>
          </a:xfrm>
          <a:prstGeom prst="rect">
            <a:avLst/>
          </a:prstGeom>
        </p:spPr>
        <p:txBody>
          <a:bodyPr/>
          <a:lstStyle>
            <a:lvl1pPr>
              <a:defRPr sz="1350">
                <a:solidFill>
                  <a:srgbClr val="363636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1pPr>
            <a:lvl2pPr>
              <a:defRPr sz="1200">
                <a:solidFill>
                  <a:srgbClr val="363636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2pPr>
            <a:lvl3pPr>
              <a:defRPr sz="1050">
                <a:solidFill>
                  <a:srgbClr val="363636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3pPr>
            <a:lvl4pPr>
              <a:defRPr sz="900">
                <a:solidFill>
                  <a:srgbClr val="363636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4pPr>
            <a:lvl5pPr>
              <a:defRPr sz="900">
                <a:solidFill>
                  <a:srgbClr val="363636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FCBF417F-370C-F842-8D09-1F74C91C1FF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30400" y="3429001"/>
            <a:ext cx="5376064" cy="2466389"/>
          </a:xfrm>
          <a:prstGeom prst="rect">
            <a:avLst/>
          </a:prstGeom>
        </p:spPr>
        <p:txBody>
          <a:bodyPr/>
          <a:lstStyle>
            <a:lvl1pPr>
              <a:defRPr sz="1350">
                <a:solidFill>
                  <a:srgbClr val="363636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1pPr>
            <a:lvl2pPr>
              <a:defRPr sz="1200">
                <a:solidFill>
                  <a:srgbClr val="363636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2pPr>
            <a:lvl3pPr>
              <a:defRPr sz="1050">
                <a:solidFill>
                  <a:srgbClr val="363636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3pPr>
            <a:lvl4pPr>
              <a:defRPr sz="900">
                <a:solidFill>
                  <a:srgbClr val="363636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4pPr>
            <a:lvl5pPr>
              <a:defRPr sz="900">
                <a:solidFill>
                  <a:srgbClr val="363636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7423689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Full Image Trans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A7DBB76-175D-1245-85F2-011672EF83D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US" sz="2000" b="0" i="0" kern="1200" baseline="0" noProof="0" dirty="0" smtClean="0">
                <a:solidFill>
                  <a:srgbClr val="363636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56616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314422294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9_10Pic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marL="0" indent="0">
              <a:buFont typeface="Arial" charset="0"/>
              <a:buNone/>
              <a:defRPr sz="675">
                <a:solidFill>
                  <a:schemeClr val="bg1"/>
                </a:solidFill>
              </a:defRPr>
            </a:lvl1pPr>
          </a:lstStyle>
          <a:p>
            <a:fld id="{BA7DBB76-175D-1245-85F2-011672EF83D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995745" y="595107"/>
            <a:ext cx="3346928" cy="1674337"/>
          </a:xfrm>
          <a:prstGeom prst="rect">
            <a:avLst/>
          </a:prstGeo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200">
                <a:solidFill>
                  <a:srgbClr val="363636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Drag Picture to Placeholder or Click Icon To Add</a:t>
            </a:r>
          </a:p>
          <a:p>
            <a:endParaRPr lang="en-US" dirty="0"/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995745" y="2353712"/>
            <a:ext cx="3346927" cy="2163301"/>
          </a:xfrm>
          <a:prstGeom prst="rect">
            <a:avLst/>
          </a:prstGeo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200">
                <a:solidFill>
                  <a:srgbClr val="363636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Drag Picture to Placeholder or Click Icon To Add</a:t>
            </a:r>
          </a:p>
          <a:p>
            <a:endParaRPr lang="en-US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995745" y="4601281"/>
            <a:ext cx="3346928" cy="1682429"/>
          </a:xfrm>
          <a:prstGeom prst="rect">
            <a:avLst/>
          </a:prstGeo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200">
                <a:solidFill>
                  <a:srgbClr val="363636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Drag Picture to Placeholder or Click Icon To Add</a:t>
            </a:r>
          </a:p>
          <a:p>
            <a:endParaRPr lang="en-US" dirty="0"/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4468313" y="2240371"/>
            <a:ext cx="3787956" cy="2845762"/>
          </a:xfrm>
          <a:prstGeom prst="rect">
            <a:avLst/>
          </a:prstGeo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200">
                <a:solidFill>
                  <a:srgbClr val="363636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Drag Picture to Placeholder or Click Icon To Add</a:t>
            </a:r>
          </a:p>
          <a:p>
            <a:endParaRPr lang="en-US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8381907" y="2240371"/>
            <a:ext cx="3113523" cy="1160506"/>
          </a:xfrm>
          <a:prstGeom prst="rect">
            <a:avLst/>
          </a:prstGeo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200">
                <a:solidFill>
                  <a:srgbClr val="363636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Drag Picture to Placeholder or Click Icon To Add</a:t>
            </a:r>
          </a:p>
          <a:p>
            <a:endParaRPr lang="en-US" dirty="0"/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8381907" y="3491598"/>
            <a:ext cx="3113523" cy="1574540"/>
          </a:xfrm>
          <a:prstGeom prst="rect">
            <a:avLst/>
          </a:prstGeo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200">
                <a:solidFill>
                  <a:srgbClr val="363636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Drag Picture to Placeholder or Click Icon To Add</a:t>
            </a:r>
          </a:p>
          <a:p>
            <a:endParaRPr lang="en-US" dirty="0"/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7" hasCustomPrompt="1"/>
          </p:nvPr>
        </p:nvSpPr>
        <p:spPr>
          <a:xfrm>
            <a:off x="4468312" y="595106"/>
            <a:ext cx="4133107" cy="1574540"/>
          </a:xfrm>
          <a:prstGeom prst="rect">
            <a:avLst/>
          </a:prstGeo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200">
                <a:solidFill>
                  <a:srgbClr val="363636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Drag Picture to Placeholder or Click Icon To Add</a:t>
            </a:r>
          </a:p>
          <a:p>
            <a:endParaRPr lang="en-US" dirty="0"/>
          </a:p>
        </p:txBody>
      </p:sp>
      <p:sp>
        <p:nvSpPr>
          <p:cNvPr id="17" name="Picture Placeholder 4"/>
          <p:cNvSpPr>
            <a:spLocks noGrp="1"/>
          </p:cNvSpPr>
          <p:nvPr>
            <p:ph type="pic" sz="quarter" idx="18" hasCustomPrompt="1"/>
          </p:nvPr>
        </p:nvSpPr>
        <p:spPr>
          <a:xfrm>
            <a:off x="4468312" y="5156860"/>
            <a:ext cx="3549139" cy="1126849"/>
          </a:xfrm>
          <a:prstGeom prst="rect">
            <a:avLst/>
          </a:prstGeo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200">
                <a:solidFill>
                  <a:srgbClr val="363636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Drag Picture to Placeholder or Click Icon To Add</a:t>
            </a:r>
          </a:p>
          <a:p>
            <a:endParaRPr lang="en-US" dirty="0"/>
          </a:p>
        </p:txBody>
      </p:sp>
      <p:sp>
        <p:nvSpPr>
          <p:cNvPr id="18" name="Picture Placeholder 4"/>
          <p:cNvSpPr>
            <a:spLocks noGrp="1"/>
          </p:cNvSpPr>
          <p:nvPr>
            <p:ph type="pic" sz="quarter" idx="19" hasCustomPrompt="1"/>
          </p:nvPr>
        </p:nvSpPr>
        <p:spPr>
          <a:xfrm>
            <a:off x="8727058" y="595106"/>
            <a:ext cx="2768372" cy="1574540"/>
          </a:xfrm>
          <a:prstGeom prst="rect">
            <a:avLst/>
          </a:prstGeo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200">
                <a:solidFill>
                  <a:srgbClr val="363636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Drag Picture to Placeholder or Click Icon To Add</a:t>
            </a:r>
          </a:p>
          <a:p>
            <a:endParaRPr lang="en-US" dirty="0"/>
          </a:p>
        </p:txBody>
      </p:sp>
      <p:sp>
        <p:nvSpPr>
          <p:cNvPr id="20" name="Picture Placeholder 4"/>
          <p:cNvSpPr>
            <a:spLocks noGrp="1"/>
          </p:cNvSpPr>
          <p:nvPr>
            <p:ph type="pic" sz="quarter" idx="20" hasCustomPrompt="1"/>
          </p:nvPr>
        </p:nvSpPr>
        <p:spPr>
          <a:xfrm>
            <a:off x="8143090" y="5156860"/>
            <a:ext cx="3352340" cy="1126849"/>
          </a:xfrm>
          <a:prstGeom prst="rect">
            <a:avLst/>
          </a:prstGeo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200">
                <a:solidFill>
                  <a:srgbClr val="363636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Drag Picture to Placeholder or Click Icon To Add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682707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10Pic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77C5B934-9A12-404E-A461-2FB309085BC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DBA4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2" name="Picture Placeholder 4">
            <a:extLst>
              <a:ext uri="{FF2B5EF4-FFF2-40B4-BE49-F238E27FC236}">
                <a16:creationId xmlns:a16="http://schemas.microsoft.com/office/drawing/2014/main" id="{387FEE89-D0AF-F34E-892F-BE80DB04DBD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" y="0"/>
            <a:ext cx="6853767" cy="6858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>
                <a:solidFill>
                  <a:srgbClr val="363636"/>
                </a:solidFill>
                <a:latin typeface="Century Gothic" panose="020B0502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3" name="Title 5">
            <a:extLst>
              <a:ext uri="{FF2B5EF4-FFF2-40B4-BE49-F238E27FC236}">
                <a16:creationId xmlns:a16="http://schemas.microsoft.com/office/drawing/2014/main" id="{DA801780-D34E-2B45-9DA9-6E8A03DD3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9343" y="3097610"/>
            <a:ext cx="3599688" cy="662781"/>
          </a:xfrm>
          <a:prstGeom prst="rect">
            <a:avLst/>
          </a:prstGeom>
        </p:spPr>
        <p:txBody>
          <a:bodyPr/>
          <a:lstStyle>
            <a:lvl1pPr algn="ctr">
              <a:defRPr sz="1800" b="1">
                <a:solidFill>
                  <a:srgbClr val="363636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0858418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10Pic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7DB34EF7-7D29-B543-B75D-6B9DE67EF3A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DBA4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9" name="Media Placeholder 5">
            <a:extLst>
              <a:ext uri="{FF2B5EF4-FFF2-40B4-BE49-F238E27FC236}">
                <a16:creationId xmlns:a16="http://schemas.microsoft.com/office/drawing/2014/main" id="{1947CB22-73B4-654D-9587-EA28E6879666}"/>
              </a:ext>
            </a:extLst>
          </p:cNvPr>
          <p:cNvSpPr>
            <a:spLocks noGrp="1"/>
          </p:cNvSpPr>
          <p:nvPr>
            <p:ph type="media" sz="quarter" idx="11"/>
          </p:nvPr>
        </p:nvSpPr>
        <p:spPr>
          <a:xfrm>
            <a:off x="1477618" y="1162879"/>
            <a:ext cx="9236765" cy="4532243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>
                <a:solidFill>
                  <a:srgbClr val="363636"/>
                </a:solidFill>
                <a:latin typeface="Century Gothic" panose="020B0502020202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59603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225A8-C5AE-EA2E-244A-7358E82EAD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CC8FCB-9CEA-F50D-F9D4-3FCC95981E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0075C-2706-5B4D-8B06-B4963085357F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6AAE4C-2ABD-E4F9-02E9-0A1D2EEA1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F2A640-A831-67F9-CAF6-96D60F7EA5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15485-F53F-F149-9574-2148A90427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980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26A000-D6FA-7A37-9506-197B2352A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0075C-2706-5B4D-8B06-B4963085357F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3D8881-916D-8FFF-F827-C0477CACEF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935E49-743A-03C6-F7AF-A90A72155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15485-F53F-F149-9574-2148A90427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4142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F5305C-05DC-30D7-89BD-564C60718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4B2C29-E900-2150-F1B2-2F3698FF2B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AD3AD3-BE9E-2858-AB9B-84B7F7A098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6FFDBE-EA2C-DD10-E9A7-5C23194137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0075C-2706-5B4D-8B06-B4963085357F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815AFA-B69F-932A-F6A5-038652807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678CCD-D660-6C75-06AF-14370D933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15485-F53F-F149-9574-2148A90427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700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FE49FA-357C-625B-EFB1-299E38DCC4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412CF00-2F10-998B-02C4-9202F83CE2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F7C0A3-ED92-7FFF-3D02-C482BB46BB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5D970E-8923-B80A-05F0-2A649B25D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0075C-2706-5B4D-8B06-B4963085357F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FD19CE-63F2-8B0C-B853-AE39407491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E51997-4630-082F-D6B7-F02716477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15485-F53F-F149-9574-2148A90427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5130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26" Type="http://schemas.openxmlformats.org/officeDocument/2006/relationships/slideLayout" Target="../slideLayouts/slideLayout39.xml"/><Relationship Id="rId3" Type="http://schemas.openxmlformats.org/officeDocument/2006/relationships/slideLayout" Target="../slideLayouts/slideLayout16.xml"/><Relationship Id="rId21" Type="http://schemas.openxmlformats.org/officeDocument/2006/relationships/slideLayout" Target="../slideLayouts/slideLayout34.xml"/><Relationship Id="rId34" Type="http://schemas.openxmlformats.org/officeDocument/2006/relationships/slideLayout" Target="../slideLayouts/slideLayout47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5" Type="http://schemas.openxmlformats.org/officeDocument/2006/relationships/slideLayout" Target="../slideLayouts/slideLayout38.xml"/><Relationship Id="rId33" Type="http://schemas.openxmlformats.org/officeDocument/2006/relationships/slideLayout" Target="../slideLayouts/slideLayout46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slideLayout" Target="../slideLayouts/slideLayout33.xml"/><Relationship Id="rId29" Type="http://schemas.openxmlformats.org/officeDocument/2006/relationships/slideLayout" Target="../slideLayouts/slideLayout42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24" Type="http://schemas.openxmlformats.org/officeDocument/2006/relationships/slideLayout" Target="../slideLayouts/slideLayout37.xml"/><Relationship Id="rId32" Type="http://schemas.openxmlformats.org/officeDocument/2006/relationships/slideLayout" Target="../slideLayouts/slideLayout45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23" Type="http://schemas.openxmlformats.org/officeDocument/2006/relationships/slideLayout" Target="../slideLayouts/slideLayout36.xml"/><Relationship Id="rId28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31" Type="http://schemas.openxmlformats.org/officeDocument/2006/relationships/slideLayout" Target="../slideLayouts/slideLayout44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Relationship Id="rId22" Type="http://schemas.openxmlformats.org/officeDocument/2006/relationships/slideLayout" Target="../slideLayouts/slideLayout35.xml"/><Relationship Id="rId27" Type="http://schemas.openxmlformats.org/officeDocument/2006/relationships/slideLayout" Target="../slideLayouts/slideLayout40.xml"/><Relationship Id="rId30" Type="http://schemas.openxmlformats.org/officeDocument/2006/relationships/slideLayout" Target="../slideLayouts/slideLayout43.xml"/><Relationship Id="rId35" Type="http://schemas.openxmlformats.org/officeDocument/2006/relationships/theme" Target="../theme/theme2.xml"/><Relationship Id="rId8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D52168A-C0E4-070B-1C94-4299201D06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5A39AD-3DAB-E299-ACFE-22DBBF81D2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B4683B-D8C4-6600-F58E-0AF4EAE86D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D10075C-2706-5B4D-8B06-B4963085357F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928B3A-D1A1-F121-625D-C59FEB1B5C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B23020-EF08-47BB-E6B6-E045DD781A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8A15485-F53F-F149-9574-2148A90427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949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5/9/2025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9630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  <p:sldLayoutId id="2147483690" r:id="rId16"/>
    <p:sldLayoutId id="2147483691" r:id="rId17"/>
    <p:sldLayoutId id="2147483692" r:id="rId18"/>
    <p:sldLayoutId id="2147483693" r:id="rId19"/>
    <p:sldLayoutId id="2147483694" r:id="rId20"/>
    <p:sldLayoutId id="2147483695" r:id="rId21"/>
    <p:sldLayoutId id="2147483696" r:id="rId22"/>
    <p:sldLayoutId id="2147483697" r:id="rId23"/>
    <p:sldLayoutId id="2147483698" r:id="rId24"/>
    <p:sldLayoutId id="2147483699" r:id="rId25"/>
    <p:sldLayoutId id="2147483700" r:id="rId26"/>
    <p:sldLayoutId id="2147483701" r:id="rId27"/>
    <p:sldLayoutId id="2147483702" r:id="rId28"/>
    <p:sldLayoutId id="2147483703" r:id="rId29"/>
    <p:sldLayoutId id="2147483704" r:id="rId30"/>
    <p:sldLayoutId id="2147483705" r:id="rId31"/>
    <p:sldLayoutId id="2147483706" r:id="rId32"/>
    <p:sldLayoutId id="2147483707" r:id="rId33"/>
    <p:sldLayoutId id="2147483708" r:id="rId3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C35EA4"/>
          </p15:clr>
        </p15:guide>
        <p15:guide id="2" orient="horz" pos="2160">
          <p15:clr>
            <a:srgbClr val="C35EA4"/>
          </p15:clr>
        </p15:guide>
        <p15:guide id="3" orient="horz" pos="346">
          <p15:clr>
            <a:srgbClr val="9FCC3B"/>
          </p15:clr>
        </p15:guide>
        <p15:guide id="4" pos="347">
          <p15:clr>
            <a:srgbClr val="9FCC3B"/>
          </p15:clr>
        </p15:guide>
        <p15:guide id="5" orient="horz" pos="3974">
          <p15:clr>
            <a:srgbClr val="9FCC3B"/>
          </p15:clr>
        </p15:guide>
        <p15:guide id="6" pos="7333">
          <p15:clr>
            <a:srgbClr val="9FCC3B"/>
          </p15:clr>
        </p15:guide>
        <p15:guide id="7" orient="horz" pos="576">
          <p15:clr>
            <a:srgbClr val="F26B43"/>
          </p15:clr>
        </p15:guide>
        <p15:guide id="8" orient="horz" pos="800">
          <p15:clr>
            <a:srgbClr val="F26B43"/>
          </p15:clr>
        </p15:guide>
        <p15:guide id="9" orient="horz" pos="1024">
          <p15:clr>
            <a:srgbClr val="F26B43"/>
          </p15:clr>
        </p15:guide>
        <p15:guide id="10" orient="horz" pos="1248">
          <p15:clr>
            <a:srgbClr val="F26B43"/>
          </p15:clr>
        </p15:guide>
        <p15:guide id="11" orient="horz" pos="1936">
          <p15:clr>
            <a:srgbClr val="F26B43"/>
          </p15:clr>
        </p15:guide>
        <p15:guide id="12" orient="horz" pos="1712">
          <p15:clr>
            <a:srgbClr val="F26B43"/>
          </p15:clr>
        </p15:guide>
        <p15:guide id="13" orient="horz" pos="1488">
          <p15:clr>
            <a:srgbClr val="F26B43"/>
          </p15:clr>
        </p15:guide>
        <p15:guide id="14" orient="horz" pos="2384">
          <p15:clr>
            <a:srgbClr val="F26B43"/>
          </p15:clr>
        </p15:guide>
        <p15:guide id="15" orient="horz" pos="2608">
          <p15:clr>
            <a:srgbClr val="F26B43"/>
          </p15:clr>
        </p15:guide>
        <p15:guide id="16" orient="horz" pos="3520">
          <p15:clr>
            <a:srgbClr val="F26B43"/>
          </p15:clr>
        </p15:guide>
        <p15:guide id="17" orient="horz" pos="3072">
          <p15:clr>
            <a:srgbClr val="F26B43"/>
          </p15:clr>
        </p15:guide>
        <p15:guide id="18" orient="horz" pos="3296">
          <p15:clr>
            <a:srgbClr val="F26B43"/>
          </p15:clr>
        </p15:guide>
        <p15:guide id="19" orient="horz" pos="2848">
          <p15:clr>
            <a:srgbClr val="F26B43"/>
          </p15:clr>
        </p15:guide>
        <p15:guide id="20" orient="horz" pos="3744">
          <p15:clr>
            <a:srgbClr val="F26B43"/>
          </p15:clr>
        </p15:guide>
        <p15:guide id="21" pos="784">
          <p15:clr>
            <a:srgbClr val="F26B43"/>
          </p15:clr>
        </p15:guide>
        <p15:guide id="22" pos="1216">
          <p15:clr>
            <a:srgbClr val="F26B43"/>
          </p15:clr>
        </p15:guide>
        <p15:guide id="23" pos="1648">
          <p15:clr>
            <a:srgbClr val="F26B43"/>
          </p15:clr>
        </p15:guide>
        <p15:guide id="24" pos="2096">
          <p15:clr>
            <a:srgbClr val="F26B43"/>
          </p15:clr>
        </p15:guide>
        <p15:guide id="25" pos="2528">
          <p15:clr>
            <a:srgbClr val="F26B43"/>
          </p15:clr>
        </p15:guide>
        <p15:guide id="26" pos="2960">
          <p15:clr>
            <a:srgbClr val="F26B43"/>
          </p15:clr>
        </p15:guide>
        <p15:guide id="27" pos="3408">
          <p15:clr>
            <a:srgbClr val="F26B43"/>
          </p15:clr>
        </p15:guide>
        <p15:guide id="28" pos="4272">
          <p15:clr>
            <a:srgbClr val="F26B43"/>
          </p15:clr>
        </p15:guide>
        <p15:guide id="29" pos="4720">
          <p15:clr>
            <a:srgbClr val="F26B43"/>
          </p15:clr>
        </p15:guide>
        <p15:guide id="30" pos="5152">
          <p15:clr>
            <a:srgbClr val="F26B43"/>
          </p15:clr>
        </p15:guide>
        <p15:guide id="31" pos="5584">
          <p15:clr>
            <a:srgbClr val="F26B43"/>
          </p15:clr>
        </p15:guide>
        <p15:guide id="32" pos="6016">
          <p15:clr>
            <a:srgbClr val="F26B43"/>
          </p15:clr>
        </p15:guide>
        <p15:guide id="33" pos="6896">
          <p15:clr>
            <a:srgbClr val="F26B43"/>
          </p15:clr>
        </p15:guide>
        <p15:guide id="34" pos="6448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D9DB1D3-D579-8147-A009-04441AF612CA}"/>
              </a:ext>
            </a:extLst>
          </p:cNvPr>
          <p:cNvSpPr/>
          <p:nvPr userDrawn="1"/>
        </p:nvSpPr>
        <p:spPr>
          <a:xfrm>
            <a:off x="-2" y="6791895"/>
            <a:ext cx="12192003" cy="77993"/>
          </a:xfrm>
          <a:prstGeom prst="rect">
            <a:avLst/>
          </a:prstGeom>
          <a:solidFill>
            <a:srgbClr val="5DBA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F9AFC5B9-6A5E-1A49-A127-2FE772F9A2D8}"/>
              </a:ext>
            </a:extLst>
          </p:cNvPr>
          <p:cNvSpPr/>
          <p:nvPr userDrawn="1"/>
        </p:nvSpPr>
        <p:spPr>
          <a:xfrm rot="5400000">
            <a:off x="3408" y="-3407"/>
            <a:ext cx="978704" cy="985520"/>
          </a:xfrm>
          <a:prstGeom prst="rtTriangle">
            <a:avLst/>
          </a:prstGeom>
          <a:solidFill>
            <a:srgbClr val="5DBA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64692B30-8A7E-E94C-81C7-9DCC000BE0C3}"/>
              </a:ext>
            </a:extLst>
          </p:cNvPr>
          <p:cNvSpPr/>
          <p:nvPr userDrawn="1"/>
        </p:nvSpPr>
        <p:spPr>
          <a:xfrm rot="16200000">
            <a:off x="11679656" y="6345656"/>
            <a:ext cx="439153" cy="585537"/>
          </a:xfrm>
          <a:prstGeom prst="rtTriangle">
            <a:avLst/>
          </a:prstGeom>
          <a:solidFill>
            <a:srgbClr val="5DBA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736633" y="6600499"/>
            <a:ext cx="483915" cy="2693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88" b="1">
                <a:solidFill>
                  <a:schemeClr val="bg1"/>
                </a:solidFill>
                <a:latin typeface="Futura PT Book" panose="020B0502020204020303" pitchFamily="34" charset="77"/>
                <a:ea typeface="Futura PT Book" panose="020B0502020204020303" pitchFamily="34" charset="77"/>
                <a:cs typeface="Futura PT Book" panose="020B0502020204020303" pitchFamily="34" charset="77"/>
              </a:defRPr>
            </a:lvl1pPr>
          </a:lstStyle>
          <a:p>
            <a:fld id="{BA7DBB76-175D-1245-85F2-011672EF83D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8B7FA68-8197-9F4E-97B0-46A5CE458881}"/>
              </a:ext>
            </a:extLst>
          </p:cNvPr>
          <p:cNvCxnSpPr>
            <a:cxnSpLocks/>
          </p:cNvCxnSpPr>
          <p:nvPr userDrawn="1"/>
        </p:nvCxnSpPr>
        <p:spPr>
          <a:xfrm>
            <a:off x="222854" y="378745"/>
            <a:ext cx="11997695" cy="0"/>
          </a:xfrm>
          <a:prstGeom prst="line">
            <a:avLst/>
          </a:prstGeom>
          <a:ln w="9525" cmpd="sng">
            <a:solidFill>
              <a:srgbClr val="5DBA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picture containing food, drawing&#10;&#10;Description automatically generated">
            <a:extLst>
              <a:ext uri="{FF2B5EF4-FFF2-40B4-BE49-F238E27FC236}">
                <a16:creationId xmlns:a16="http://schemas.microsoft.com/office/drawing/2014/main" id="{C63D1380-8AAB-DB4B-A064-AE5CBAF6695F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224790" y="6293159"/>
            <a:ext cx="1272703" cy="307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333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tif"/><Relationship Id="rId1" Type="http://schemas.openxmlformats.org/officeDocument/2006/relationships/slideLayout" Target="../slideLayouts/slideLayout4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4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33.jpg"/><Relationship Id="rId5" Type="http://schemas.openxmlformats.org/officeDocument/2006/relationships/image" Target="../media/image1.png"/><Relationship Id="rId4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4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36.jpeg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7" Type="http://schemas.openxmlformats.org/officeDocument/2006/relationships/hyperlink" Target="mailto:acastelan@brightlinewest.com" TargetMode="Externa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6.xml"/><Relationship Id="rId6" Type="http://schemas.openxmlformats.org/officeDocument/2006/relationships/hyperlink" Target="mailto:ajones@brightlinewest.com" TargetMode="External"/><Relationship Id="rId5" Type="http://schemas.openxmlformats.org/officeDocument/2006/relationships/image" Target="../media/image39.png"/><Relationship Id="rId4" Type="http://schemas.openxmlformats.org/officeDocument/2006/relationships/hyperlink" Target="mailto:ben@gobrightline.com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48.xml"/><Relationship Id="rId1" Type="http://schemas.openxmlformats.org/officeDocument/2006/relationships/tags" Target="../tags/tag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A train on the tracks&#10;&#10;Description automatically generated">
            <a:extLst>
              <a:ext uri="{FF2B5EF4-FFF2-40B4-BE49-F238E27FC236}">
                <a16:creationId xmlns:a16="http://schemas.microsoft.com/office/drawing/2014/main" id="{FA39528B-6EB8-3995-CF33-FE3B05D2E73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D00D7AD0-7CDF-48CF-835E-4B0D57174D68}"/>
              </a:ext>
            </a:extLst>
          </p:cNvPr>
          <p:cNvSpPr/>
          <p:nvPr/>
        </p:nvSpPr>
        <p:spPr>
          <a:xfrm>
            <a:off x="0" y="320632"/>
            <a:ext cx="12191999" cy="6858001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1515A29E-16E7-4D25-A95B-F50654D36339}"/>
              </a:ext>
            </a:extLst>
          </p:cNvPr>
          <p:cNvSpPr/>
          <p:nvPr/>
        </p:nvSpPr>
        <p:spPr>
          <a:xfrm>
            <a:off x="-1" y="0"/>
            <a:ext cx="1526275" cy="2642777"/>
          </a:xfrm>
          <a:custGeom>
            <a:avLst/>
            <a:gdLst>
              <a:gd name="connsiteX0" fmla="*/ 1526520 w 1526520"/>
              <a:gd name="connsiteY0" fmla="*/ 0 h 2644013"/>
              <a:gd name="connsiteX1" fmla="*/ 0 w 1526520"/>
              <a:gd name="connsiteY1" fmla="*/ 2644013 h 2644013"/>
              <a:gd name="connsiteX2" fmla="*/ 0 w 1526520"/>
              <a:gd name="connsiteY2" fmla="*/ 0 h 264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26520" h="2644013">
                <a:moveTo>
                  <a:pt x="1526520" y="0"/>
                </a:moveTo>
                <a:lnTo>
                  <a:pt x="0" y="2644013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FB655041-CC31-4D82-8154-FD8D402571E0}"/>
              </a:ext>
            </a:extLst>
          </p:cNvPr>
          <p:cNvSpPr/>
          <p:nvPr/>
        </p:nvSpPr>
        <p:spPr>
          <a:xfrm>
            <a:off x="10665725" y="4215223"/>
            <a:ext cx="1526275" cy="2642776"/>
          </a:xfrm>
          <a:custGeom>
            <a:avLst/>
            <a:gdLst>
              <a:gd name="connsiteX0" fmla="*/ 1526520 w 1526520"/>
              <a:gd name="connsiteY0" fmla="*/ 0 h 2644012"/>
              <a:gd name="connsiteX1" fmla="*/ 1526520 w 1526520"/>
              <a:gd name="connsiteY1" fmla="*/ 2644012 h 2644012"/>
              <a:gd name="connsiteX2" fmla="*/ 0 w 1526520"/>
              <a:gd name="connsiteY2" fmla="*/ 2644012 h 2644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26520" h="2644012">
                <a:moveTo>
                  <a:pt x="1526520" y="0"/>
                </a:moveTo>
                <a:lnTo>
                  <a:pt x="1526520" y="2644012"/>
                </a:lnTo>
                <a:lnTo>
                  <a:pt x="0" y="2644012"/>
                </a:lnTo>
                <a:close/>
              </a:path>
            </a:pathLst>
          </a:custGeom>
          <a:solidFill>
            <a:srgbClr val="5DBA47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TextBox 4" descr="e7d195523061f1c0cef09ac28eaae964ec9988a5cce77c8b8C1E4685C6E6B40CD7615480512384A61EE159C6FE0045D14B61E85D0A95589D558B81FFC809322ACC20DC2254D928200A3EA0841B8B181401EC87BC981B1815DADB6418FBC2551CC9D332DE5664B3940F63757AB6A4C024650771445E27B83B02EDEEA8340516921653AAE451D04756">
            <a:extLst>
              <a:ext uri="{FF2B5EF4-FFF2-40B4-BE49-F238E27FC236}">
                <a16:creationId xmlns:a16="http://schemas.microsoft.com/office/drawing/2014/main" id="{0F8CC69E-E198-FCB1-6ACB-B29F2EAAFF1F}"/>
              </a:ext>
            </a:extLst>
          </p:cNvPr>
          <p:cNvSpPr txBox="1"/>
          <p:nvPr/>
        </p:nvSpPr>
        <p:spPr>
          <a:xfrm flipH="1">
            <a:off x="0" y="2993853"/>
            <a:ext cx="12192000" cy="3334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4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ExtraBold" panose="00000900000000000000" pitchFamily="50" charset="0"/>
                <a:ea typeface="Permanent Marker" panose="02000000000000000000" pitchFamily="2" charset="0"/>
                <a:cs typeface="Times New Roman" panose="02020603050405020304" pitchFamily="18" charset="0"/>
              </a:rPr>
              <a:t>BRIGHTLINE</a:t>
            </a:r>
            <a:r>
              <a:rPr kumimoji="0" lang="en-US" altLang="zh-CN" sz="4000" b="0" i="0" u="none" strike="noStrike" kern="1200" cap="none" spc="40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Montserrat ExtraBold" panose="00000900000000000000" pitchFamily="50" charset="0"/>
                <a:ea typeface="Permanent Marker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4000" b="0" i="0" u="none" strike="noStrike" kern="1200" cap="none" spc="400" normalizeH="0" baseline="0" noProof="0" dirty="0">
                <a:ln>
                  <a:noFill/>
                </a:ln>
                <a:solidFill>
                  <a:srgbClr val="5DBA47"/>
                </a:solidFill>
                <a:effectLst/>
                <a:uLnTx/>
                <a:uFillTx/>
                <a:latin typeface="Montserrat ExtraBold" panose="00000900000000000000" pitchFamily="50" charset="0"/>
                <a:ea typeface="Permanent Marker" panose="02000000000000000000" pitchFamily="2" charset="0"/>
                <a:cs typeface="Times New Roman" panose="02020603050405020304" pitchFamily="18" charset="0"/>
              </a:rPr>
              <a:t>WEST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i="1" spc="400" dirty="0">
                <a:solidFill>
                  <a:srgbClr val="5DBA47"/>
                </a:solidFill>
                <a:latin typeface="Montserrat ExtraBold" panose="00000900000000000000" pitchFamily="50" charset="0"/>
                <a:ea typeface="Permanent Marker" panose="02000000000000000000" pitchFamily="2" charset="0"/>
                <a:cs typeface="Times New Roman" panose="02020603050405020304" pitchFamily="18" charset="0"/>
              </a:rPr>
              <a:t>UPDATE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spc="400" dirty="0">
                <a:solidFill>
                  <a:prstClr val="white"/>
                </a:solidFill>
                <a:latin typeface="Montserrat ExtraBold" panose="00000900000000000000" pitchFamily="50" charset="0"/>
                <a:ea typeface="Permanent Marker" panose="02000000000000000000" pitchFamily="2" charset="0"/>
                <a:cs typeface="Times New Roman" panose="02020603050405020304" pitchFamily="18" charset="0"/>
              </a:rPr>
              <a:t>Nevada Transportation Conference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u="none" strike="noStrike" kern="1200" cap="none" spc="4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ExtraBold" panose="00000900000000000000" pitchFamily="50" charset="0"/>
                <a:ea typeface="Permanent Marker" panose="02000000000000000000" pitchFamily="2" charset="0"/>
                <a:cs typeface="Times New Roman" panose="02020603050405020304" pitchFamily="18" charset="0"/>
              </a:rPr>
              <a:t>May 13, 20</a:t>
            </a:r>
            <a:r>
              <a:rPr lang="en-US" altLang="zh-CN" sz="3200" spc="400" dirty="0">
                <a:solidFill>
                  <a:prstClr val="white"/>
                </a:solidFill>
                <a:latin typeface="Montserrat ExtraBold" panose="00000900000000000000" pitchFamily="50" charset="0"/>
                <a:ea typeface="Permanent Marker" panose="02000000000000000000" pitchFamily="2" charset="0"/>
                <a:cs typeface="Times New Roman" panose="02020603050405020304" pitchFamily="18" charset="0"/>
              </a:rPr>
              <a:t>25</a:t>
            </a:r>
            <a:endParaRPr kumimoji="0" lang="en-US" altLang="zh-CN" sz="3200" b="0" u="none" strike="noStrike" kern="1200" cap="none" spc="400" normalizeH="0" baseline="0" noProof="0" dirty="0">
              <a:ln>
                <a:noFill/>
              </a:ln>
              <a:solidFill>
                <a:srgbClr val="5DBA47"/>
              </a:solidFill>
              <a:effectLst/>
              <a:uLnTx/>
              <a:uFillTx/>
              <a:latin typeface="Montserrat ExtraBold" panose="00000900000000000000" pitchFamily="50" charset="0"/>
              <a:ea typeface="Permanent Marker" panose="02000000000000000000" pitchFamily="2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4000" b="0" i="0" u="none" strike="noStrike" kern="1200" cap="none" spc="4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ExtraBold" panose="00000900000000000000" pitchFamily="50" charset="0"/>
              <a:ea typeface="Permanent Marker" panose="020000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80314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8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788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cs typeface="Poppins"/>
                <a:sym typeface="Poppin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sz="788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"/>
              <a:cs typeface="Poppins"/>
              <a:sym typeface="Poppins"/>
            </a:endParaRPr>
          </a:p>
        </p:txBody>
      </p:sp>
      <p:graphicFrame>
        <p:nvGraphicFramePr>
          <p:cNvPr id="284" name="Google Shape;284;p8"/>
          <p:cNvGraphicFramePr/>
          <p:nvPr>
            <p:extLst>
              <p:ext uri="{D42A27DB-BD31-4B8C-83A1-F6EECF244321}">
                <p14:modId xmlns:p14="http://schemas.microsoft.com/office/powerpoint/2010/main" val="551514994"/>
              </p:ext>
            </p:extLst>
          </p:nvPr>
        </p:nvGraphicFramePr>
        <p:xfrm>
          <a:off x="3712348" y="5216824"/>
          <a:ext cx="4610125" cy="111255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433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78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089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50" b="0" u="none" strike="noStrike" cap="none">
                          <a:latin typeface="Montserrat" pitchFamily="2" charset="77"/>
                          <a:ea typeface="Century Gothic"/>
                          <a:cs typeface="Century Gothic"/>
                          <a:sym typeface="Century Gothic"/>
                        </a:rPr>
                        <a:t>Total Single-Track Miles</a:t>
                      </a:r>
                      <a:endParaRPr>
                        <a:latin typeface="Montserrat" pitchFamily="2" charset="77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6EBE4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6EBE4B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6EBE4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6EBE4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50" b="0">
                          <a:latin typeface="Montserrat" pitchFamily="2" charset="77"/>
                          <a:ea typeface="Century Gothic"/>
                          <a:cs typeface="Century Gothic"/>
                          <a:sym typeface="Century Gothic"/>
                        </a:rPr>
                        <a:t>180.4</a:t>
                      </a:r>
                      <a:endParaRPr>
                        <a:latin typeface="Montserrat" pitchFamily="2" charset="77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6EBE4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6EBE4B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6EBE4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6EBE4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50" b="0">
                          <a:latin typeface="Montserrat" pitchFamily="2" charset="77"/>
                          <a:ea typeface="Century Gothic"/>
                          <a:cs typeface="Century Gothic"/>
                          <a:sym typeface="Century Gothic"/>
                        </a:rPr>
                        <a:t>83%</a:t>
                      </a:r>
                      <a:endParaRPr>
                        <a:latin typeface="Montserrat" pitchFamily="2" charset="77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6EBE4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6EBE4B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6EBE4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6EBE4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50" b="0">
                          <a:latin typeface="Montserrat" pitchFamily="2" charset="77"/>
                          <a:ea typeface="Century Gothic"/>
                          <a:cs typeface="Century Gothic"/>
                          <a:sym typeface="Century Gothic"/>
                        </a:rPr>
                        <a:t>Total Double-Track Miles</a:t>
                      </a:r>
                      <a:endParaRPr>
                        <a:latin typeface="Montserrat" pitchFamily="2" charset="77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6EBE4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6EBE4B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6EBE4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6EBE4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50" b="0">
                          <a:latin typeface="Montserrat" pitchFamily="2" charset="77"/>
                          <a:ea typeface="Century Gothic"/>
                          <a:cs typeface="Century Gothic"/>
                          <a:sym typeface="Century Gothic"/>
                        </a:rPr>
                        <a:t>37.4</a:t>
                      </a:r>
                      <a:endParaRPr>
                        <a:latin typeface="Montserrat" pitchFamily="2" charset="77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6EBE4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6EBE4B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6EBE4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6EBE4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50" b="0">
                          <a:latin typeface="Montserrat" pitchFamily="2" charset="77"/>
                          <a:ea typeface="Century Gothic"/>
                          <a:cs typeface="Century Gothic"/>
                          <a:sym typeface="Century Gothic"/>
                        </a:rPr>
                        <a:t>17%</a:t>
                      </a:r>
                      <a:endParaRPr>
                        <a:latin typeface="Montserrat" pitchFamily="2" charset="77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6EBE4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6EBE4B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6EBE4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6EBE4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50" b="1" dirty="0">
                          <a:solidFill>
                            <a:schemeClr val="bg1"/>
                          </a:solidFill>
                          <a:latin typeface="Montserrat" pitchFamily="2" charset="77"/>
                          <a:ea typeface="Century Gothic"/>
                          <a:cs typeface="Century Gothic"/>
                          <a:sym typeface="Century Gothic"/>
                        </a:rPr>
                        <a:t>Total Miles</a:t>
                      </a:r>
                      <a:endParaRPr b="1" dirty="0">
                        <a:solidFill>
                          <a:schemeClr val="bg1"/>
                        </a:solidFill>
                        <a:latin typeface="Montserrat" pitchFamily="2" charset="77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6EBE4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6EBE4B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6EBE4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6EBE4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50" b="1" dirty="0">
                          <a:solidFill>
                            <a:schemeClr val="bg1"/>
                          </a:solidFill>
                          <a:latin typeface="Montserrat" pitchFamily="2" charset="77"/>
                          <a:ea typeface="Century Gothic"/>
                          <a:cs typeface="Century Gothic"/>
                          <a:sym typeface="Century Gothic"/>
                        </a:rPr>
                        <a:t>217.8</a:t>
                      </a:r>
                      <a:endParaRPr b="1" dirty="0">
                        <a:solidFill>
                          <a:schemeClr val="bg1"/>
                        </a:solidFill>
                        <a:latin typeface="Montserrat" pitchFamily="2" charset="77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6EBE4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6EBE4B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6EBE4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6EBE4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50" b="1" dirty="0">
                          <a:solidFill>
                            <a:schemeClr val="bg1"/>
                          </a:solidFill>
                          <a:latin typeface="Montserrat" pitchFamily="2" charset="77"/>
                          <a:ea typeface="Century Gothic"/>
                          <a:cs typeface="Century Gothic"/>
                          <a:sym typeface="Century Gothic"/>
                        </a:rPr>
                        <a:t>100%</a:t>
                      </a:r>
                      <a:endParaRPr b="1" dirty="0">
                        <a:solidFill>
                          <a:schemeClr val="bg1"/>
                        </a:solidFill>
                        <a:latin typeface="Montserrat" pitchFamily="2" charset="77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6EBE4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6EBE4B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6EBE4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6EBE4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Freeform: Shape 2">
            <a:extLst>
              <a:ext uri="{FF2B5EF4-FFF2-40B4-BE49-F238E27FC236}">
                <a16:creationId xmlns:a16="http://schemas.microsoft.com/office/drawing/2014/main" id="{17F1A0C4-48BB-DE68-50FA-3D2702C18739}"/>
              </a:ext>
            </a:extLst>
          </p:cNvPr>
          <p:cNvSpPr/>
          <p:nvPr/>
        </p:nvSpPr>
        <p:spPr>
          <a:xfrm>
            <a:off x="-1" y="0"/>
            <a:ext cx="1526275" cy="2642777"/>
          </a:xfrm>
          <a:custGeom>
            <a:avLst/>
            <a:gdLst>
              <a:gd name="connsiteX0" fmla="*/ 1526520 w 1526520"/>
              <a:gd name="connsiteY0" fmla="*/ 0 h 2644013"/>
              <a:gd name="connsiteX1" fmla="*/ 0 w 1526520"/>
              <a:gd name="connsiteY1" fmla="*/ 2644013 h 2644013"/>
              <a:gd name="connsiteX2" fmla="*/ 0 w 1526520"/>
              <a:gd name="connsiteY2" fmla="*/ 0 h 264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26520" h="2644013">
                <a:moveTo>
                  <a:pt x="1526520" y="0"/>
                </a:moveTo>
                <a:lnTo>
                  <a:pt x="0" y="2644013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3" name="Freeform: Shape 9">
            <a:extLst>
              <a:ext uri="{FF2B5EF4-FFF2-40B4-BE49-F238E27FC236}">
                <a16:creationId xmlns:a16="http://schemas.microsoft.com/office/drawing/2014/main" id="{E73761A9-4274-D26D-6213-A60010568EDC}"/>
              </a:ext>
            </a:extLst>
          </p:cNvPr>
          <p:cNvSpPr/>
          <p:nvPr/>
        </p:nvSpPr>
        <p:spPr>
          <a:xfrm>
            <a:off x="10665725" y="4215223"/>
            <a:ext cx="1526275" cy="2642776"/>
          </a:xfrm>
          <a:custGeom>
            <a:avLst/>
            <a:gdLst>
              <a:gd name="connsiteX0" fmla="*/ 1526520 w 1526520"/>
              <a:gd name="connsiteY0" fmla="*/ 0 h 2644012"/>
              <a:gd name="connsiteX1" fmla="*/ 1526520 w 1526520"/>
              <a:gd name="connsiteY1" fmla="*/ 2644012 h 2644012"/>
              <a:gd name="connsiteX2" fmla="*/ 0 w 1526520"/>
              <a:gd name="connsiteY2" fmla="*/ 2644012 h 2644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26520" h="2644012">
                <a:moveTo>
                  <a:pt x="1526520" y="0"/>
                </a:moveTo>
                <a:lnTo>
                  <a:pt x="1526520" y="2644012"/>
                </a:lnTo>
                <a:lnTo>
                  <a:pt x="0" y="2644012"/>
                </a:lnTo>
                <a:close/>
              </a:path>
            </a:pathLst>
          </a:custGeom>
          <a:solidFill>
            <a:srgbClr val="5DBA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E064320-F693-ABA7-7228-F75561C052A2}"/>
              </a:ext>
            </a:extLst>
          </p:cNvPr>
          <p:cNvSpPr txBox="1"/>
          <p:nvPr/>
        </p:nvSpPr>
        <p:spPr>
          <a:xfrm>
            <a:off x="0" y="585588"/>
            <a:ext cx="1219200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spcBef>
                <a:spcPts val="1200"/>
              </a:spcBef>
              <a:defRPr sz="4800" spc="300">
                <a:solidFill>
                  <a:schemeClr val="tx1">
                    <a:lumMod val="85000"/>
                    <a:lumOff val="15000"/>
                  </a:schemeClr>
                </a:solidFill>
                <a:latin typeface="Montserrat ExtraBold" panose="00000900000000000000" pitchFamily="50" charset="0"/>
                <a:ea typeface="Lato Thin" panose="020F0502020204030203" pitchFamily="34" charset="0"/>
                <a:cs typeface="Lato Thin" panose="020F0502020204030203" pitchFamily="34" charset="0"/>
              </a:defRPr>
            </a:lvl1pPr>
          </a:lstStyle>
          <a:p>
            <a:pPr lvl="0" algn="ctr" defTabSz="457200">
              <a:defRPr/>
            </a:pPr>
            <a:r>
              <a:rPr lang="en-US" altLang="zh-CN" sz="2667" dirty="0">
                <a:solidFill>
                  <a:srgbClr val="000000">
                    <a:lumMod val="85000"/>
                    <a:lumOff val="15000"/>
                  </a:srgbClr>
                </a:solidFill>
              </a:rPr>
              <a:t>CONCEPT OF OPERATIONS - OVERVIEW</a:t>
            </a: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BC503B15-009D-5BB6-50E8-CE40F5D99508}"/>
              </a:ext>
            </a:extLst>
          </p:cNvPr>
          <p:cNvSpPr txBox="1"/>
          <p:nvPr/>
        </p:nvSpPr>
        <p:spPr>
          <a:xfrm>
            <a:off x="0" y="1227707"/>
            <a:ext cx="12191999" cy="239836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R="0" lvl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566163"/>
              </a:buClr>
              <a:buSzPct val="110000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b="1" u="none" strike="noStrike" kern="1200" cap="none" spc="0" baseline="0" dirty="0">
                <a:solidFill>
                  <a:srgbClr val="5DBA47"/>
                </a:solidFill>
                <a:uFillTx/>
                <a:latin typeface="Montserrat SemiBold" pitchFamily="2" charset="77"/>
              </a:rPr>
              <a:t>PRIMARILY SINGLE-TRACK RAILROAD WITH PASSING SIDINGS</a:t>
            </a:r>
          </a:p>
          <a:p>
            <a:pPr marR="0" lvl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566163"/>
              </a:buClr>
              <a:buSzPct val="110000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b="1" u="none" strike="noStrike" kern="1200" cap="none" spc="0" baseline="0" dirty="0">
                <a:solidFill>
                  <a:srgbClr val="5DBA47"/>
                </a:solidFill>
                <a:uFillTx/>
                <a:latin typeface="Montserrat SemiBold" pitchFamily="2" charset="77"/>
              </a:rPr>
              <a:t>60-minute Headways</a:t>
            </a:r>
          </a:p>
          <a:p>
            <a:pPr marR="0" lvl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566163"/>
              </a:buClr>
              <a:buSzPct val="110000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b="1" u="none" strike="noStrike" kern="1200" cap="none" spc="0" baseline="0" dirty="0">
                <a:solidFill>
                  <a:srgbClr val="5DBA47"/>
                </a:solidFill>
                <a:uFillTx/>
                <a:latin typeface="Montserrat SemiBold" pitchFamily="2" charset="77"/>
              </a:rPr>
              <a:t>Trip Time: ~2 </a:t>
            </a:r>
            <a:r>
              <a:rPr lang="en-US" b="1" u="none" strike="noStrike" kern="1200" cap="none" spc="0" baseline="0" dirty="0" err="1">
                <a:solidFill>
                  <a:srgbClr val="5DBA47"/>
                </a:solidFill>
                <a:uFillTx/>
                <a:latin typeface="Montserrat SemiBold" pitchFamily="2" charset="77"/>
              </a:rPr>
              <a:t>hrs</a:t>
            </a:r>
            <a:r>
              <a:rPr lang="en-US" b="1" u="none" strike="noStrike" kern="1200" cap="none" spc="0" baseline="0" dirty="0">
                <a:solidFill>
                  <a:srgbClr val="5DBA47"/>
                </a:solidFill>
                <a:uFillTx/>
                <a:latin typeface="Montserrat SemiBold" pitchFamily="2" charset="77"/>
              </a:rPr>
              <a:t> 10 min</a:t>
            </a:r>
          </a:p>
          <a:p>
            <a:pPr marR="0" lvl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566163"/>
              </a:buClr>
              <a:buSzPct val="110000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b="1" u="none" strike="noStrike" kern="1200" cap="none" spc="0" baseline="0" dirty="0">
              <a:solidFill>
                <a:srgbClr val="5DBA47"/>
              </a:solidFill>
              <a:uFillTx/>
              <a:latin typeface="Montserrat SemiBold" pitchFamily="2" charset="77"/>
            </a:endParaRPr>
          </a:p>
          <a:p>
            <a:pPr marR="0" lvl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566163"/>
              </a:buClr>
              <a:buSzPct val="110000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b="1" u="none" strike="noStrike" kern="1200" cap="none" spc="0" baseline="0" dirty="0">
              <a:solidFill>
                <a:srgbClr val="5DBA47"/>
              </a:solidFill>
              <a:uFillTx/>
              <a:latin typeface="Montserrat SemiBold" pitchFamily="2" charset="77"/>
            </a:endParaRPr>
          </a:p>
        </p:txBody>
      </p:sp>
      <p:pic>
        <p:nvPicPr>
          <p:cNvPr id="6" name="Google Shape;282;p8">
            <a:extLst>
              <a:ext uri="{FF2B5EF4-FFF2-40B4-BE49-F238E27FC236}">
                <a16:creationId xmlns:a16="http://schemas.microsoft.com/office/drawing/2014/main" id="{5D0D3571-A9FD-ACF9-BD20-B3514E5684B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8654" y="2680075"/>
            <a:ext cx="10579260" cy="21178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919E2B4-E428-0A50-D4C9-931377E010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7DBB76-175D-1245-85F2-011672EF83D4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EDC7B9E-2E37-0304-9CE6-3022C83CDCD5}"/>
              </a:ext>
            </a:extLst>
          </p:cNvPr>
          <p:cNvSpPr txBox="1">
            <a:spLocks/>
          </p:cNvSpPr>
          <p:nvPr/>
        </p:nvSpPr>
        <p:spPr>
          <a:xfrm>
            <a:off x="854995" y="18962"/>
            <a:ext cx="11123595" cy="477078"/>
          </a:xfrm>
          <a:prstGeom prst="rect">
            <a:avLst/>
          </a:prstGeom>
        </p:spPr>
        <p:txBody>
          <a:bodyPr anchor="ctr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>
                <a:solidFill>
                  <a:srgbClr val="363636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r>
              <a:rPr lang="en-US" dirty="0"/>
              <a:t>Unique Corridor – Topography, Environment, Highway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23FEEB8-C95F-DE9F-7FC1-133F2EBDCB67}"/>
              </a:ext>
            </a:extLst>
          </p:cNvPr>
          <p:cNvSpPr txBox="1"/>
          <p:nvPr/>
        </p:nvSpPr>
        <p:spPr>
          <a:xfrm>
            <a:off x="702020" y="4439421"/>
            <a:ext cx="40382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HSR corridor in median of highway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Desert and urban conditions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03DBD78-0597-1801-F91B-E7E0E435D8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40" b="24734"/>
          <a:stretch/>
        </p:blipFill>
        <p:spPr>
          <a:xfrm>
            <a:off x="0" y="975711"/>
            <a:ext cx="12025543" cy="35269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3500F0-F5C1-27AF-F750-07EF04DE6D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4923" y="759085"/>
            <a:ext cx="6803667" cy="510275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6279EF5-1D3D-4849-97B5-3BC27A0412CE}"/>
              </a:ext>
            </a:extLst>
          </p:cNvPr>
          <p:cNvSpPr/>
          <p:nvPr/>
        </p:nvSpPr>
        <p:spPr>
          <a:xfrm>
            <a:off x="3981314" y="3429000"/>
            <a:ext cx="1146656" cy="914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FA70E46-DB6A-65B4-37BE-9C6FBD344C24}"/>
              </a:ext>
            </a:extLst>
          </p:cNvPr>
          <p:cNvSpPr/>
          <p:nvPr/>
        </p:nvSpPr>
        <p:spPr>
          <a:xfrm>
            <a:off x="128692" y="3370918"/>
            <a:ext cx="1146656" cy="914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6282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919E2B4-E428-0A50-D4C9-931377E010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7DBB76-175D-1245-85F2-011672EF83D4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9B7B73-E58E-28A1-8DD7-3C35854033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832" y="422733"/>
            <a:ext cx="10847504" cy="5734072"/>
          </a:xfrm>
          <a:prstGeom prst="rect">
            <a:avLst/>
          </a:prstGeom>
        </p:spPr>
      </p:pic>
      <p:sp>
        <p:nvSpPr>
          <p:cNvPr id="5" name="Google Shape;270;p7">
            <a:extLst>
              <a:ext uri="{FF2B5EF4-FFF2-40B4-BE49-F238E27FC236}">
                <a16:creationId xmlns:a16="http://schemas.microsoft.com/office/drawing/2014/main" id="{E4F1B7F5-F854-C2D5-406C-EDCFBB8ED827}"/>
              </a:ext>
            </a:extLst>
          </p:cNvPr>
          <p:cNvSpPr txBox="1"/>
          <p:nvPr/>
        </p:nvSpPr>
        <p:spPr>
          <a:xfrm>
            <a:off x="0" y="135877"/>
            <a:ext cx="12191999" cy="269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63636"/>
              </a:buClr>
              <a:buSzPts val="1800"/>
              <a:buFont typeface="Century Gothic"/>
              <a:buNone/>
              <a:tabLst/>
              <a:defRPr/>
            </a:pPr>
            <a:r>
              <a:rPr lang="en-US" sz="2933" spc="200" dirty="0">
                <a:solidFill>
                  <a:srgbClr val="000000">
                    <a:lumMod val="85000"/>
                    <a:lumOff val="15000"/>
                  </a:srgbClr>
                </a:solidFill>
                <a:latin typeface="Montserrat ExtraBold" panose="00000900000000000000" pitchFamily="50" charset="0"/>
                <a:ea typeface="微软雅黑" panose="020B0503020204020204" pitchFamily="34" charset="-122"/>
                <a:cs typeface="Lato" panose="020F0502020204030203" pitchFamily="34" charset="0"/>
                <a:sym typeface="Century Gothic"/>
              </a:rPr>
              <a:t>I-15 CORRIDOR PROFILE</a:t>
            </a:r>
            <a:endParaRPr lang="en-US" sz="2933" spc="200" dirty="0">
              <a:solidFill>
                <a:srgbClr val="000000">
                  <a:lumMod val="85000"/>
                  <a:lumOff val="15000"/>
                </a:srgbClr>
              </a:solidFill>
              <a:latin typeface="Montserrat ExtraBold" panose="00000900000000000000" pitchFamily="50" charset="0"/>
              <a:ea typeface="微软雅黑" panose="020B0503020204020204" pitchFamily="34" charset="-122"/>
              <a:cs typeface="Lato" panose="020F0502020204030203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408680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7BB923-C5DA-EDDD-0A8A-5D3FD8D517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3E64180A-DFA2-A611-A538-35D923DD275C}"/>
              </a:ext>
            </a:extLst>
          </p:cNvPr>
          <p:cNvSpPr txBox="1"/>
          <p:nvPr/>
        </p:nvSpPr>
        <p:spPr>
          <a:xfrm>
            <a:off x="2186495" y="25751"/>
            <a:ext cx="90037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spcBef>
                <a:spcPts val="1200"/>
              </a:spcBef>
              <a:defRPr sz="4800" spc="300">
                <a:solidFill>
                  <a:schemeClr val="tx1">
                    <a:lumMod val="85000"/>
                    <a:lumOff val="15000"/>
                  </a:schemeClr>
                </a:solidFill>
                <a:latin typeface="Montserrat ExtraBold" panose="00000900000000000000" pitchFamily="50" charset="0"/>
                <a:ea typeface="Lato Thin" panose="020F0502020204030203" pitchFamily="34" charset="0"/>
                <a:cs typeface="Lato Thin" panose="020F0502020204030203" pitchFamily="34" charset="0"/>
              </a:defRPr>
            </a:lvl1pPr>
          </a:lstStyle>
          <a:p>
            <a:pPr>
              <a:spcBef>
                <a:spcPts val="0"/>
              </a:spcBef>
            </a:pPr>
            <a:r>
              <a:rPr lang="en-US" altLang="zh-CN" sz="2800" spc="300" dirty="0">
                <a:solidFill>
                  <a:schemeClr val="tx1"/>
                </a:solidFill>
                <a:latin typeface="Montserrat ExtraBold" panose="00000900000000000000" pitchFamily="50" charset="0"/>
                <a:ea typeface="+mn-ea"/>
                <a:cs typeface="+mn-cs"/>
              </a:rPr>
              <a:t>PROJECT DELIVERY APPROACH:</a:t>
            </a:r>
            <a:endParaRPr lang="en-US" altLang="zh-CN" sz="2800" spc="200" dirty="0">
              <a:solidFill>
                <a:schemeClr val="tx1"/>
              </a:solidFill>
              <a:latin typeface="Montserrat ExtraBold" panose="00000900000000000000" pitchFamily="50" charset="0"/>
            </a:endParaRPr>
          </a:p>
        </p:txBody>
      </p:sp>
      <p:pic>
        <p:nvPicPr>
          <p:cNvPr id="29" name="Picture Placeholder 28">
            <a:extLst>
              <a:ext uri="{FF2B5EF4-FFF2-40B4-BE49-F238E27FC236}">
                <a16:creationId xmlns:a16="http://schemas.microsoft.com/office/drawing/2014/main" id="{1BBAB6B7-F3F7-7DD1-A0B3-D3C6B0D2660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2" r="27888"/>
          <a:stretch/>
        </p:blipFill>
        <p:spPr>
          <a:xfrm>
            <a:off x="8463709" y="1828800"/>
            <a:ext cx="5453062" cy="5029200"/>
          </a:xfrm>
        </p:spPr>
      </p:pic>
      <p:sp>
        <p:nvSpPr>
          <p:cNvPr id="7" name="Rectangle 5">
            <a:extLst>
              <a:ext uri="{FF2B5EF4-FFF2-40B4-BE49-F238E27FC236}">
                <a16:creationId xmlns:a16="http://schemas.microsoft.com/office/drawing/2014/main" id="{79049CD5-730C-D254-1448-8E743207CCC0}"/>
              </a:ext>
            </a:extLst>
          </p:cNvPr>
          <p:cNvSpPr/>
          <p:nvPr/>
        </p:nvSpPr>
        <p:spPr>
          <a:xfrm>
            <a:off x="1260401" y="2179950"/>
            <a:ext cx="8496004" cy="1098697"/>
          </a:xfrm>
          <a:prstGeom prst="rect">
            <a:avLst/>
          </a:prstGeom>
          <a:noFill/>
          <a:ln w="12701" cap="flat">
            <a:noFill/>
            <a:prstDash val="solid"/>
            <a:miter/>
          </a:ln>
        </p:spPr>
        <p:txBody>
          <a:bodyPr vert="horz" wrap="square" lIns="45720" tIns="45720" rIns="45720" bIns="45720" anchor="ctr" anchorCtr="0" compatLnSpc="1">
            <a:no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C2B99"/>
              </a:buClr>
              <a:buSzPct val="100000"/>
              <a:buFont typeface="Arial" panose="020B0604020202020204" pitchFamily="34" charset="0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dirty="0">
                <a:solidFill>
                  <a:srgbClr val="363636"/>
                </a:solidFill>
                <a:latin typeface="Montserrat Medium" pitchFamily="2" charset="77"/>
              </a:rPr>
              <a:t>Split by geography into four contracts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363636"/>
              </a:solidFill>
              <a:effectLst/>
              <a:uLnTx/>
              <a:uFillTx/>
              <a:latin typeface="Montserrat Medium" pitchFamily="2" charset="77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C2B99"/>
              </a:buClr>
              <a:buSzPct val="100000"/>
              <a:buFont typeface="Arial" panose="020B0604020202020204" pitchFamily="34" charset="0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dirty="0">
                <a:solidFill>
                  <a:srgbClr val="363636"/>
                </a:solidFill>
                <a:latin typeface="Montserrat Medium" pitchFamily="2" charset="77"/>
              </a:rPr>
              <a:t>Highway modifications, rail embankment, barrier interface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C2B99"/>
              </a:buClr>
              <a:buSzPct val="100000"/>
              <a:buFont typeface="Arial" panose="020B0604020202020204" pitchFamily="34" charset="0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dirty="0">
                <a:solidFill>
                  <a:srgbClr val="363636"/>
                </a:solidFill>
                <a:latin typeface="Montserrat Medium" pitchFamily="2" charset="77"/>
              </a:rPr>
              <a:t>Rail corridor work includes up to sub-ballast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C2B99"/>
              </a:buClr>
              <a:buSzPct val="100000"/>
              <a:buFont typeface="Arial" panose="020B0604020202020204" pitchFamily="34" charset="0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363636"/>
              </a:solidFill>
              <a:effectLst/>
              <a:uLnTx/>
              <a:uFillTx/>
              <a:latin typeface="Montserrat Medium" pitchFamily="2" charset="77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C2B99"/>
              </a:buClr>
              <a:buSzPct val="100000"/>
              <a:buFont typeface="Arial" panose="020B0604020202020204" pitchFamily="34" charset="0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363636"/>
              </a:solidFill>
              <a:effectLst/>
              <a:uLnTx/>
              <a:uFillTx/>
              <a:latin typeface="Montserrat Medium" pitchFamily="2" charset="77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B23A3C6-0671-6800-D884-35180B1DD30A}"/>
              </a:ext>
            </a:extLst>
          </p:cNvPr>
          <p:cNvSpPr/>
          <p:nvPr/>
        </p:nvSpPr>
        <p:spPr>
          <a:xfrm>
            <a:off x="644110" y="4636942"/>
            <a:ext cx="7982437" cy="1098697"/>
          </a:xfrm>
          <a:prstGeom prst="rect">
            <a:avLst/>
          </a:prstGeom>
          <a:noFill/>
          <a:ln w="12701" cap="flat">
            <a:noFill/>
            <a:prstDash val="solid"/>
            <a:miter/>
          </a:ln>
        </p:spPr>
        <p:txBody>
          <a:bodyPr vert="horz" wrap="square" lIns="45720" tIns="45720" rIns="45720" bIns="45720" anchor="ctr" anchorCtr="0" compatLnSpc="1">
            <a:no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B050"/>
              </a:buClr>
              <a:buSzPct val="100000"/>
              <a:buFont typeface="Arial" panose="020B0604020202020204" pitchFamily="34" charset="0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500" kern="0" dirty="0">
              <a:solidFill>
                <a:srgbClr val="363636"/>
              </a:solidFill>
              <a:latin typeface="Montserrat Medium" pitchFamily="2" charset="77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B050"/>
              </a:buClr>
              <a:buSzPct val="100000"/>
              <a:buFont typeface="Arial" panose="020B0604020202020204" pitchFamily="34" charset="0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kern="0" dirty="0">
                <a:solidFill>
                  <a:srgbClr val="363636"/>
                </a:solidFill>
                <a:latin typeface="Montserrat Medium" pitchFamily="2" charset="77"/>
              </a:rPr>
              <a:t>Single project-wide contract - removes integration risk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B050"/>
              </a:buClr>
              <a:buSzPct val="100000"/>
              <a:buFont typeface="Arial" panose="020B0604020202020204" pitchFamily="34" charset="0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Montserrat Medium" pitchFamily="2" charset="77"/>
                <a:ea typeface="+mn-ea"/>
                <a:cs typeface="+mn-cs"/>
              </a:rPr>
              <a:t>Systems include</a:t>
            </a:r>
            <a:r>
              <a:rPr lang="en-US" sz="2000" kern="0" dirty="0">
                <a:solidFill>
                  <a:srgbClr val="363636"/>
                </a:solidFill>
                <a:latin typeface="Montserrat Medium" pitchFamily="2" charset="77"/>
              </a:rPr>
              <a:t>s:</a:t>
            </a:r>
          </a:p>
          <a:p>
            <a:pPr marL="742950" lvl="1" indent="-285750">
              <a:spcBef>
                <a:spcPts val="600"/>
              </a:spcBef>
              <a:buClr>
                <a:srgbClr val="00B050"/>
              </a:buClr>
              <a:buSzPct val="100000"/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kern="0" dirty="0">
                <a:solidFill>
                  <a:srgbClr val="363636"/>
                </a:solidFill>
                <a:latin typeface="Montserrat Medium" pitchFamily="2" charset="77"/>
              </a:rPr>
              <a:t>European Train Control System (ETCS)</a:t>
            </a:r>
          </a:p>
          <a:p>
            <a:pPr marL="742950" lvl="1" indent="-285750">
              <a:spcBef>
                <a:spcPts val="600"/>
              </a:spcBef>
              <a:buClr>
                <a:srgbClr val="00B050"/>
              </a:buClr>
              <a:buSzPct val="100000"/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kern="0" dirty="0">
                <a:solidFill>
                  <a:srgbClr val="363636"/>
                </a:solidFill>
                <a:latin typeface="Montserrat Medium" pitchFamily="2" charset="77"/>
              </a:rPr>
              <a:t>25kV Power, and overhead catenary system</a:t>
            </a:r>
          </a:p>
          <a:p>
            <a:pPr marL="742950" lvl="1" indent="-285750">
              <a:spcBef>
                <a:spcPts val="600"/>
              </a:spcBef>
              <a:buClr>
                <a:srgbClr val="00B050"/>
              </a:buClr>
              <a:buSzPct val="100000"/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kern="0" dirty="0">
                <a:solidFill>
                  <a:srgbClr val="363636"/>
                </a:solidFill>
                <a:latin typeface="Montserrat Medium" pitchFamily="2" charset="77"/>
              </a:rPr>
              <a:t>Communications: train and passenger needs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363636"/>
              </a:solidFill>
              <a:effectLst/>
              <a:uLnTx/>
              <a:uFillTx/>
              <a:latin typeface="Montserrat Medium" pitchFamily="2" charset="77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B050"/>
              </a:buClr>
              <a:buSzPct val="100000"/>
              <a:buFont typeface="Arial" panose="020B0604020202020204" pitchFamily="34" charset="0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kern="0" dirty="0">
                <a:solidFill>
                  <a:srgbClr val="363636"/>
                </a:solidFill>
                <a:latin typeface="Montserrat Medium" pitchFamily="2" charset="77"/>
              </a:rPr>
              <a:t>Track: conventional 136#RE rail, concrete ties, ballast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363636"/>
              </a:solidFill>
              <a:effectLst/>
              <a:uLnTx/>
              <a:uFillTx/>
              <a:latin typeface="Montserrat Medium" pitchFamily="2" charset="77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B050"/>
              </a:buClr>
              <a:buSzPct val="100000"/>
              <a:buFont typeface="Arial" panose="020B0604020202020204" pitchFamily="34" charset="0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rgbClr val="363636"/>
              </a:solidFill>
              <a:effectLst/>
              <a:uLnTx/>
              <a:uFillTx/>
              <a:latin typeface="Montserrat Medium" pitchFamily="2" charset="77"/>
              <a:ea typeface="+mn-ea"/>
              <a:cs typeface="+mn-cs"/>
            </a:endParaRPr>
          </a:p>
        </p:txBody>
      </p:sp>
      <p:sp>
        <p:nvSpPr>
          <p:cNvPr id="27" name="Freeform: Shape 2">
            <a:extLst>
              <a:ext uri="{FF2B5EF4-FFF2-40B4-BE49-F238E27FC236}">
                <a16:creationId xmlns:a16="http://schemas.microsoft.com/office/drawing/2014/main" id="{74D1996A-DD5E-FD09-692A-F9DF2BED4383}"/>
              </a:ext>
            </a:extLst>
          </p:cNvPr>
          <p:cNvSpPr/>
          <p:nvPr/>
        </p:nvSpPr>
        <p:spPr>
          <a:xfrm>
            <a:off x="-1" y="0"/>
            <a:ext cx="1526275" cy="2642777"/>
          </a:xfrm>
          <a:custGeom>
            <a:avLst/>
            <a:gdLst>
              <a:gd name="connsiteX0" fmla="*/ 1526520 w 1526520"/>
              <a:gd name="connsiteY0" fmla="*/ 0 h 2644013"/>
              <a:gd name="connsiteX1" fmla="*/ 0 w 1526520"/>
              <a:gd name="connsiteY1" fmla="*/ 2644013 h 2644013"/>
              <a:gd name="connsiteX2" fmla="*/ 0 w 1526520"/>
              <a:gd name="connsiteY2" fmla="*/ 0 h 264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26520" h="2644013">
                <a:moveTo>
                  <a:pt x="1526520" y="0"/>
                </a:moveTo>
                <a:lnTo>
                  <a:pt x="0" y="2644013"/>
                </a:lnTo>
                <a:lnTo>
                  <a:pt x="0" y="0"/>
                </a:lnTo>
                <a:close/>
              </a:path>
            </a:pathLst>
          </a:custGeom>
          <a:solidFill>
            <a:srgbClr val="5DBA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0AE8577-4BE1-3D61-83B6-6A2E76116DF1}"/>
              </a:ext>
            </a:extLst>
          </p:cNvPr>
          <p:cNvSpPr txBox="1"/>
          <p:nvPr/>
        </p:nvSpPr>
        <p:spPr>
          <a:xfrm>
            <a:off x="1260401" y="1274373"/>
            <a:ext cx="105488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CC2B99"/>
                </a:solidFill>
                <a:latin typeface="Montserrat SemiBold" pitchFamily="2" charset="77"/>
              </a:rPr>
              <a:t>Civil Design-Build: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CC2B99"/>
                </a:solidFill>
                <a:latin typeface="Montserrat SemiBold" pitchFamily="2" charset="77"/>
              </a:rPr>
              <a:t>	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 SemiBold" pitchFamily="2" charset="77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3AD2101-24E4-4776-8500-F05E9B23F0DF}"/>
              </a:ext>
            </a:extLst>
          </p:cNvPr>
          <p:cNvSpPr txBox="1"/>
          <p:nvPr/>
        </p:nvSpPr>
        <p:spPr>
          <a:xfrm>
            <a:off x="553881" y="3630023"/>
            <a:ext cx="888222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EF"/>
                </a:solidFill>
                <a:effectLst/>
                <a:uLnTx/>
                <a:uFillTx/>
                <a:latin typeface="Montserrat SemiBold" pitchFamily="2" charset="77"/>
                <a:ea typeface="+mn-ea"/>
                <a:cs typeface="+mn-cs"/>
              </a:rPr>
              <a:t>Track and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EF"/>
                </a:solidFill>
                <a:effectLst/>
                <a:uLnTx/>
                <a:uFillTx/>
                <a:latin typeface="Montserrat SemiBold" pitchFamily="2" charset="77"/>
                <a:ea typeface="+mn-ea"/>
                <a:cs typeface="+mn-cs"/>
              </a:rPr>
              <a:t>Syste</a:t>
            </a:r>
            <a:r>
              <a:rPr lang="en-US" sz="2400" b="1" dirty="0" err="1">
                <a:solidFill>
                  <a:srgbClr val="00B0EF"/>
                </a:solidFill>
                <a:latin typeface="Montserrat SemiBold" pitchFamily="2" charset="77"/>
              </a:rPr>
              <a:t>ms</a:t>
            </a:r>
            <a:r>
              <a:rPr lang="en-US" sz="2400" b="1" dirty="0">
                <a:solidFill>
                  <a:srgbClr val="00B0EF"/>
                </a:solidFill>
                <a:latin typeface="Montserrat SemiBold" pitchFamily="2" charset="77"/>
              </a:rPr>
              <a:t> Design-Build: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00B0EF"/>
                </a:solidFill>
                <a:latin typeface="Montserrat SemiBold" pitchFamily="2" charset="77"/>
              </a:rPr>
              <a:t>	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B0EF"/>
              </a:solidFill>
              <a:effectLst/>
              <a:uLnTx/>
              <a:uFillTx/>
              <a:latin typeface="Montserrat SemiBold" pitchFamily="2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0635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7BB923-C5DA-EDDD-0A8A-5D3FD8D517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3E64180A-DFA2-A611-A538-35D923DD275C}"/>
              </a:ext>
            </a:extLst>
          </p:cNvPr>
          <p:cNvSpPr txBox="1"/>
          <p:nvPr/>
        </p:nvSpPr>
        <p:spPr>
          <a:xfrm>
            <a:off x="2186495" y="25751"/>
            <a:ext cx="90037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spcBef>
                <a:spcPts val="1200"/>
              </a:spcBef>
              <a:defRPr sz="4800" spc="300">
                <a:solidFill>
                  <a:schemeClr val="tx1">
                    <a:lumMod val="85000"/>
                    <a:lumOff val="15000"/>
                  </a:schemeClr>
                </a:solidFill>
                <a:latin typeface="Montserrat ExtraBold" panose="00000900000000000000" pitchFamily="50" charset="0"/>
                <a:ea typeface="Lato Thin" panose="020F0502020204030203" pitchFamily="34" charset="0"/>
                <a:cs typeface="Lato Thin" panose="020F0502020204030203" pitchFamily="34" charset="0"/>
              </a:defRPr>
            </a:lvl1pPr>
          </a:lstStyle>
          <a:p>
            <a:pPr>
              <a:spcBef>
                <a:spcPts val="0"/>
              </a:spcBef>
            </a:pPr>
            <a:r>
              <a:rPr lang="en-US" altLang="zh-CN" sz="2800" spc="300" dirty="0">
                <a:solidFill>
                  <a:schemeClr val="tx1"/>
                </a:solidFill>
                <a:latin typeface="Montserrat ExtraBold" panose="00000900000000000000" pitchFamily="50" charset="0"/>
                <a:ea typeface="+mn-ea"/>
                <a:cs typeface="+mn-cs"/>
              </a:rPr>
              <a:t>PROJECT DELIVERY APPROACH:</a:t>
            </a:r>
            <a:endParaRPr lang="en-US" altLang="zh-CN" sz="2800" spc="200" dirty="0">
              <a:solidFill>
                <a:schemeClr val="tx1"/>
              </a:solidFill>
              <a:latin typeface="Montserrat ExtraBold" panose="00000900000000000000" pitchFamily="50" charset="0"/>
            </a:endParaRPr>
          </a:p>
        </p:txBody>
      </p:sp>
      <p:pic>
        <p:nvPicPr>
          <p:cNvPr id="29" name="Picture Placeholder 28">
            <a:extLst>
              <a:ext uri="{FF2B5EF4-FFF2-40B4-BE49-F238E27FC236}">
                <a16:creationId xmlns:a16="http://schemas.microsoft.com/office/drawing/2014/main" id="{1BBAB6B7-F3F7-7DD1-A0B3-D3C6B0D2660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2" r="27888"/>
          <a:stretch/>
        </p:blipFill>
        <p:spPr>
          <a:xfrm>
            <a:off x="8463709" y="1828800"/>
            <a:ext cx="5453062" cy="5029200"/>
          </a:xfrm>
        </p:spPr>
      </p:pic>
      <p:sp>
        <p:nvSpPr>
          <p:cNvPr id="17" name="Rectangle 12">
            <a:extLst>
              <a:ext uri="{FF2B5EF4-FFF2-40B4-BE49-F238E27FC236}">
                <a16:creationId xmlns:a16="http://schemas.microsoft.com/office/drawing/2014/main" id="{5924F47D-F092-4BCF-CCEA-A380B70B6318}"/>
              </a:ext>
            </a:extLst>
          </p:cNvPr>
          <p:cNvSpPr/>
          <p:nvPr/>
        </p:nvSpPr>
        <p:spPr>
          <a:xfrm>
            <a:off x="1371135" y="1658611"/>
            <a:ext cx="9175779" cy="1462366"/>
          </a:xfrm>
          <a:prstGeom prst="rect">
            <a:avLst/>
          </a:prstGeom>
          <a:noFill/>
          <a:ln w="12701" cap="flat">
            <a:noFill/>
            <a:prstDash val="solid"/>
            <a:miter/>
          </a:ln>
        </p:spPr>
        <p:txBody>
          <a:bodyPr vert="horz" wrap="square" lIns="45720" tIns="45720" rIns="45720" bIns="45720" anchor="ctr" anchorCtr="0" compatLnSpc="1">
            <a:no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B050"/>
              </a:buClr>
              <a:buSzPct val="100000"/>
              <a:buFont typeface="Arial" panose="020B0604020202020204" pitchFamily="34" charset="0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Montserrat Medium" pitchFamily="2" charset="77"/>
                <a:ea typeface="+mn-ea"/>
                <a:cs typeface="+mn-cs"/>
              </a:rPr>
              <a:t>Individual contracts for terminal stations in LV and Rancho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B050"/>
              </a:buClr>
              <a:buSzPct val="100000"/>
              <a:buFont typeface="Arial" panose="020B0604020202020204" pitchFamily="34" charset="0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Montserrat Medium" pitchFamily="2" charset="77"/>
                <a:ea typeface="+mn-ea"/>
                <a:cs typeface="+mn-cs"/>
              </a:rPr>
              <a:t>Rancho Station includes 1-mile long viaduct connection to I-15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B050"/>
              </a:buClr>
              <a:buSzPct val="100000"/>
              <a:buFont typeface="Arial" panose="020B0604020202020204" pitchFamily="34" charset="0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Montserrat Medium" pitchFamily="2" charset="77"/>
                <a:ea typeface="+mn-ea"/>
                <a:cs typeface="+mn-cs"/>
              </a:rPr>
              <a:t>One contract for in-line stations, Vehicle Maintenance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B050"/>
              </a:buClr>
              <a:buSzPct val="100000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kern="0" dirty="0">
                <a:solidFill>
                  <a:srgbClr val="363636"/>
                </a:solidFill>
                <a:latin typeface="Montserrat Medium" pitchFamily="2" charset="77"/>
              </a:rPr>
              <a:t>     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Montserrat Medium" pitchFamily="2" charset="77"/>
                <a:ea typeface="+mn-ea"/>
                <a:cs typeface="+mn-cs"/>
              </a:rPr>
              <a:t>Facility and Maintenance of Way buildings</a:t>
            </a:r>
          </a:p>
        </p:txBody>
      </p:sp>
      <p:sp>
        <p:nvSpPr>
          <p:cNvPr id="27" name="Freeform: Shape 2">
            <a:extLst>
              <a:ext uri="{FF2B5EF4-FFF2-40B4-BE49-F238E27FC236}">
                <a16:creationId xmlns:a16="http://schemas.microsoft.com/office/drawing/2014/main" id="{74D1996A-DD5E-FD09-692A-F9DF2BED4383}"/>
              </a:ext>
            </a:extLst>
          </p:cNvPr>
          <p:cNvSpPr/>
          <p:nvPr/>
        </p:nvSpPr>
        <p:spPr>
          <a:xfrm>
            <a:off x="-1" y="0"/>
            <a:ext cx="1526275" cy="2642777"/>
          </a:xfrm>
          <a:custGeom>
            <a:avLst/>
            <a:gdLst>
              <a:gd name="connsiteX0" fmla="*/ 1526520 w 1526520"/>
              <a:gd name="connsiteY0" fmla="*/ 0 h 2644013"/>
              <a:gd name="connsiteX1" fmla="*/ 0 w 1526520"/>
              <a:gd name="connsiteY1" fmla="*/ 2644013 h 2644013"/>
              <a:gd name="connsiteX2" fmla="*/ 0 w 1526520"/>
              <a:gd name="connsiteY2" fmla="*/ 0 h 264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26520" h="2644013">
                <a:moveTo>
                  <a:pt x="1526520" y="0"/>
                </a:moveTo>
                <a:lnTo>
                  <a:pt x="0" y="2644013"/>
                </a:lnTo>
                <a:lnTo>
                  <a:pt x="0" y="0"/>
                </a:lnTo>
                <a:close/>
              </a:path>
            </a:pathLst>
          </a:custGeom>
          <a:solidFill>
            <a:srgbClr val="5DBA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FCDD9FF-2E3E-2CEB-0FE9-BCC58FB6D8BA}"/>
              </a:ext>
            </a:extLst>
          </p:cNvPr>
          <p:cNvSpPr txBox="1"/>
          <p:nvPr/>
        </p:nvSpPr>
        <p:spPr>
          <a:xfrm>
            <a:off x="1235186" y="1048682"/>
            <a:ext cx="849600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5DBA47"/>
                </a:solidFill>
                <a:latin typeface="Montserrat SemiBold" pitchFamily="2" charset="77"/>
              </a:rPr>
              <a:t>Stations and Facilities Design-Build: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5DBA47"/>
                </a:solidFill>
                <a:latin typeface="Montserrat SemiBold" pitchFamily="2" charset="77"/>
              </a:rPr>
              <a:t>	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5DBA47"/>
              </a:solidFill>
              <a:effectLst/>
              <a:uLnTx/>
              <a:uFillTx/>
              <a:latin typeface="Montserrat SemiBold" pitchFamily="2" charset="77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0164B64-DB77-596F-553B-BFCAF0883813}"/>
              </a:ext>
            </a:extLst>
          </p:cNvPr>
          <p:cNvSpPr txBox="1"/>
          <p:nvPr/>
        </p:nvSpPr>
        <p:spPr>
          <a:xfrm>
            <a:off x="1134942" y="3336918"/>
            <a:ext cx="68386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7030A0"/>
                </a:solidFill>
                <a:latin typeface="Montserrat SemiBold" pitchFamily="2" charset="77"/>
              </a:rPr>
              <a:t>Rolling Stock: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7030A0"/>
                </a:solidFill>
                <a:latin typeface="Montserrat SemiBold" pitchFamily="2" charset="77"/>
              </a:rPr>
              <a:t>	Siemens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Montserrat SemiBold" pitchFamily="2" charset="77"/>
              <a:ea typeface="+mn-ea"/>
              <a:cs typeface="+mn-cs"/>
            </a:endParaRPr>
          </a:p>
        </p:txBody>
      </p:sp>
      <p:sp>
        <p:nvSpPr>
          <p:cNvPr id="28" name="Rectangle 12">
            <a:extLst>
              <a:ext uri="{FF2B5EF4-FFF2-40B4-BE49-F238E27FC236}">
                <a16:creationId xmlns:a16="http://schemas.microsoft.com/office/drawing/2014/main" id="{DB29954B-A8C7-DF95-604D-6EED954CACB3}"/>
              </a:ext>
            </a:extLst>
          </p:cNvPr>
          <p:cNvSpPr/>
          <p:nvPr/>
        </p:nvSpPr>
        <p:spPr>
          <a:xfrm>
            <a:off x="1371135" y="4497906"/>
            <a:ext cx="7659654" cy="491582"/>
          </a:xfrm>
          <a:prstGeom prst="rect">
            <a:avLst/>
          </a:prstGeom>
          <a:noFill/>
          <a:ln w="12701" cap="flat">
            <a:noFill/>
            <a:prstDash val="solid"/>
            <a:miter/>
          </a:ln>
        </p:spPr>
        <p:txBody>
          <a:bodyPr vert="horz" wrap="square" lIns="45720" tIns="45720" rIns="45720" bIns="45720" anchor="ctr" anchorCtr="0" compatLnSpc="1">
            <a:no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B050"/>
              </a:buClr>
              <a:buSzPct val="100000"/>
              <a:buFont typeface="Arial" panose="020B0604020202020204" pitchFamily="34" charset="0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Montserrat Medium" pitchFamily="2" charset="77"/>
                <a:ea typeface="+mn-ea"/>
                <a:cs typeface="+mn-cs"/>
              </a:rPr>
              <a:t>Single Design-Build turnkey contract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B050"/>
              </a:buClr>
              <a:buSzPct val="100000"/>
              <a:buFont typeface="Arial" panose="020B0604020202020204" pitchFamily="34" charset="0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Montserrat Medium" pitchFamily="2" charset="77"/>
                <a:ea typeface="+mn-ea"/>
                <a:cs typeface="+mn-cs"/>
              </a:rPr>
              <a:t>Ten trainsets support initial service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B050"/>
              </a:buClr>
              <a:buSzPct val="100000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kern="0" dirty="0">
                <a:solidFill>
                  <a:srgbClr val="363636"/>
                </a:solidFill>
                <a:latin typeface="Montserrat Medium" pitchFamily="2" charset="77"/>
              </a:rPr>
              <a:t>      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363636"/>
              </a:solidFill>
              <a:effectLst/>
              <a:uLnTx/>
              <a:uFillTx/>
              <a:latin typeface="Montserrat Medium" pitchFamily="2" charset="77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3E819B5-B77C-A62A-A94F-F15F08EBC7E1}"/>
              </a:ext>
            </a:extLst>
          </p:cNvPr>
          <p:cNvSpPr txBox="1"/>
          <p:nvPr/>
        </p:nvSpPr>
        <p:spPr>
          <a:xfrm>
            <a:off x="1235186" y="5092746"/>
            <a:ext cx="68386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002060"/>
                </a:solidFill>
                <a:latin typeface="Montserrat SemiBold" pitchFamily="2" charset="77"/>
              </a:rPr>
              <a:t>LABOR AND WORKFORCE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7030A0"/>
                </a:solidFill>
                <a:latin typeface="Montserrat SemiBold" pitchFamily="2" charset="77"/>
              </a:rPr>
              <a:t>	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Montserrat SemiBold" pitchFamily="2" charset="77"/>
              <a:ea typeface="+mn-ea"/>
              <a:cs typeface="+mn-cs"/>
            </a:endParaRPr>
          </a:p>
        </p:txBody>
      </p:sp>
      <p:sp>
        <p:nvSpPr>
          <p:cNvPr id="14" name="Rectangle 12">
            <a:extLst>
              <a:ext uri="{FF2B5EF4-FFF2-40B4-BE49-F238E27FC236}">
                <a16:creationId xmlns:a16="http://schemas.microsoft.com/office/drawing/2014/main" id="{A9BD0B8B-346F-FD8E-F070-07917B4EB3F4}"/>
              </a:ext>
            </a:extLst>
          </p:cNvPr>
          <p:cNvSpPr/>
          <p:nvPr/>
        </p:nvSpPr>
        <p:spPr>
          <a:xfrm>
            <a:off x="1371135" y="5914319"/>
            <a:ext cx="7659654" cy="491582"/>
          </a:xfrm>
          <a:prstGeom prst="rect">
            <a:avLst/>
          </a:prstGeom>
          <a:noFill/>
          <a:ln w="12701" cap="flat">
            <a:noFill/>
            <a:prstDash val="solid"/>
            <a:miter/>
          </a:ln>
        </p:spPr>
        <p:txBody>
          <a:bodyPr vert="horz" wrap="square" lIns="45720" tIns="45720" rIns="45720" bIns="45720" anchor="ctr" anchorCtr="0" compatLnSpc="1">
            <a:no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B050"/>
              </a:buClr>
              <a:buSzPct val="100000"/>
              <a:buFont typeface="Arial" panose="020B0604020202020204" pitchFamily="34" charset="0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kern="0" dirty="0">
                <a:solidFill>
                  <a:srgbClr val="363636"/>
                </a:solidFill>
                <a:latin typeface="Montserrat Medium" pitchFamily="2" charset="77"/>
              </a:rPr>
              <a:t>MOU’s in place with labor unions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363636"/>
              </a:solidFill>
              <a:effectLst/>
              <a:uLnTx/>
              <a:uFillTx/>
              <a:latin typeface="Montserrat Medium" pitchFamily="2" charset="77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B050"/>
              </a:buClr>
              <a:buSzPct val="100000"/>
              <a:buFont typeface="Arial" panose="020B0604020202020204" pitchFamily="34" charset="0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kern="0" dirty="0">
                <a:solidFill>
                  <a:srgbClr val="363636"/>
                </a:solidFill>
                <a:latin typeface="Montserrat Medium" pitchFamily="2" charset="77"/>
              </a:rPr>
              <a:t>SBE and DBE through prime DB contractors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363636"/>
              </a:solidFill>
              <a:effectLst/>
              <a:uLnTx/>
              <a:uFillTx/>
              <a:latin typeface="Montserrat Medium" pitchFamily="2" charset="77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B050"/>
              </a:buClr>
              <a:buSzPct val="100000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kern="0" dirty="0">
                <a:solidFill>
                  <a:srgbClr val="363636"/>
                </a:solidFill>
                <a:latin typeface="Montserrat Medium" pitchFamily="2" charset="77"/>
              </a:rPr>
              <a:t>      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363636"/>
              </a:solidFill>
              <a:effectLst/>
              <a:uLnTx/>
              <a:uFillTx/>
              <a:latin typeface="Montserrat Medium" pitchFamily="2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9824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7"/>
          <p:cNvSpPr/>
          <p:nvPr/>
        </p:nvSpPr>
        <p:spPr>
          <a:xfrm>
            <a:off x="1447480" y="901490"/>
            <a:ext cx="2783465" cy="1597602"/>
          </a:xfrm>
          <a:custGeom>
            <a:avLst/>
            <a:gdLst/>
            <a:ahLst/>
            <a:cxnLst/>
            <a:rect l="l" t="t" r="r" b="b"/>
            <a:pathLst>
              <a:path w="4082415" h="2343150" extrusionOk="0">
                <a:moveTo>
                  <a:pt x="4082409" y="5"/>
                </a:moveTo>
                <a:lnTo>
                  <a:pt x="0" y="5"/>
                </a:lnTo>
                <a:lnTo>
                  <a:pt x="0" y="2343019"/>
                </a:lnTo>
                <a:lnTo>
                  <a:pt x="4082409" y="2343019"/>
                </a:lnTo>
                <a:lnTo>
                  <a:pt x="4082409" y="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227" b="0" i="0" u="none" strike="noStrike" kern="0" cap="none" spc="0" normalizeH="0" baseline="0" noProof="0">
              <a:ln>
                <a:noFill/>
              </a:ln>
              <a:solidFill>
                <a:srgbClr val="566163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" name="Google Shape;253;p7"/>
          <p:cNvSpPr/>
          <p:nvPr/>
        </p:nvSpPr>
        <p:spPr>
          <a:xfrm>
            <a:off x="6823364" y="3688575"/>
            <a:ext cx="1796614" cy="886891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22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" name="Google Shape;254;p7"/>
          <p:cNvSpPr/>
          <p:nvPr/>
        </p:nvSpPr>
        <p:spPr>
          <a:xfrm rot="-745010">
            <a:off x="7508113" y="3139293"/>
            <a:ext cx="3473680" cy="853529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22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" name="Google Shape;255;p7"/>
          <p:cNvSpPr/>
          <p:nvPr/>
        </p:nvSpPr>
        <p:spPr>
          <a:xfrm>
            <a:off x="3043272" y="2037084"/>
            <a:ext cx="1405015" cy="649827"/>
          </a:xfrm>
          <a:custGeom>
            <a:avLst/>
            <a:gdLst/>
            <a:ahLst/>
            <a:cxnLst/>
            <a:rect l="l" t="t" r="r" b="b"/>
            <a:pathLst>
              <a:path w="4082415" h="2453005" extrusionOk="0">
                <a:moveTo>
                  <a:pt x="4082404" y="-4"/>
                </a:moveTo>
                <a:lnTo>
                  <a:pt x="-4" y="-4"/>
                </a:lnTo>
                <a:lnTo>
                  <a:pt x="-4" y="2452578"/>
                </a:lnTo>
                <a:lnTo>
                  <a:pt x="4082404" y="2452578"/>
                </a:lnTo>
                <a:lnTo>
                  <a:pt x="4082404" y="-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227" b="0" i="0" u="none" strike="noStrike" kern="0" cap="none" spc="0" normalizeH="0" baseline="0" noProof="0">
              <a:ln>
                <a:noFill/>
              </a:ln>
              <a:solidFill>
                <a:srgbClr val="566163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" name="Google Shape;256;p7"/>
          <p:cNvSpPr/>
          <p:nvPr/>
        </p:nvSpPr>
        <p:spPr>
          <a:xfrm>
            <a:off x="1168439" y="1712171"/>
            <a:ext cx="918979" cy="649827"/>
          </a:xfrm>
          <a:custGeom>
            <a:avLst/>
            <a:gdLst/>
            <a:ahLst/>
            <a:cxnLst/>
            <a:rect l="l" t="t" r="r" b="b"/>
            <a:pathLst>
              <a:path w="4082415" h="2453005" extrusionOk="0">
                <a:moveTo>
                  <a:pt x="4082404" y="-4"/>
                </a:moveTo>
                <a:lnTo>
                  <a:pt x="-4" y="-4"/>
                </a:lnTo>
                <a:lnTo>
                  <a:pt x="-4" y="2452578"/>
                </a:lnTo>
                <a:lnTo>
                  <a:pt x="4082404" y="2452578"/>
                </a:lnTo>
                <a:lnTo>
                  <a:pt x="4082404" y="-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227" b="0" i="0" u="none" strike="noStrike" kern="0" cap="none" spc="0" normalizeH="0" baseline="0" noProof="0">
              <a:ln>
                <a:noFill/>
              </a:ln>
              <a:solidFill>
                <a:srgbClr val="566163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" name="Google Shape;257;p7"/>
          <p:cNvSpPr/>
          <p:nvPr/>
        </p:nvSpPr>
        <p:spPr>
          <a:xfrm>
            <a:off x="3311966" y="2470516"/>
            <a:ext cx="918979" cy="649827"/>
          </a:xfrm>
          <a:custGeom>
            <a:avLst/>
            <a:gdLst/>
            <a:ahLst/>
            <a:cxnLst/>
            <a:rect l="l" t="t" r="r" b="b"/>
            <a:pathLst>
              <a:path w="4082415" h="2453005" extrusionOk="0">
                <a:moveTo>
                  <a:pt x="4082404" y="-4"/>
                </a:moveTo>
                <a:lnTo>
                  <a:pt x="-4" y="-4"/>
                </a:lnTo>
                <a:lnTo>
                  <a:pt x="-4" y="2452578"/>
                </a:lnTo>
                <a:lnTo>
                  <a:pt x="4082404" y="2452578"/>
                </a:lnTo>
                <a:lnTo>
                  <a:pt x="4082404" y="-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227" b="0" i="0" u="none" strike="noStrike" kern="0" cap="none" spc="0" normalizeH="0" baseline="0" noProof="0">
              <a:ln>
                <a:noFill/>
              </a:ln>
              <a:solidFill>
                <a:srgbClr val="566163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" name="Google Shape;258;p7"/>
          <p:cNvSpPr/>
          <p:nvPr/>
        </p:nvSpPr>
        <p:spPr>
          <a:xfrm>
            <a:off x="5761701" y="3031619"/>
            <a:ext cx="1085246" cy="649827"/>
          </a:xfrm>
          <a:custGeom>
            <a:avLst/>
            <a:gdLst/>
            <a:ahLst/>
            <a:cxnLst/>
            <a:rect l="l" t="t" r="r" b="b"/>
            <a:pathLst>
              <a:path w="4082415" h="2453005" extrusionOk="0">
                <a:moveTo>
                  <a:pt x="4082404" y="-4"/>
                </a:moveTo>
                <a:lnTo>
                  <a:pt x="-4" y="-4"/>
                </a:lnTo>
                <a:lnTo>
                  <a:pt x="-4" y="2452578"/>
                </a:lnTo>
                <a:lnTo>
                  <a:pt x="4082404" y="2452578"/>
                </a:lnTo>
                <a:lnTo>
                  <a:pt x="4082404" y="-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227" b="0" i="0" u="none" strike="noStrike" kern="0" cap="none" spc="0" normalizeH="0" baseline="0" noProof="0">
              <a:ln>
                <a:noFill/>
              </a:ln>
              <a:solidFill>
                <a:srgbClr val="566163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" name="Google Shape;259;p7"/>
          <p:cNvSpPr/>
          <p:nvPr/>
        </p:nvSpPr>
        <p:spPr>
          <a:xfrm>
            <a:off x="7983046" y="3482193"/>
            <a:ext cx="1085246" cy="649827"/>
          </a:xfrm>
          <a:custGeom>
            <a:avLst/>
            <a:gdLst/>
            <a:ahLst/>
            <a:cxnLst/>
            <a:rect l="l" t="t" r="r" b="b"/>
            <a:pathLst>
              <a:path w="4082415" h="2453005" extrusionOk="0">
                <a:moveTo>
                  <a:pt x="4082404" y="-4"/>
                </a:moveTo>
                <a:lnTo>
                  <a:pt x="-4" y="-4"/>
                </a:lnTo>
                <a:lnTo>
                  <a:pt x="-4" y="2452578"/>
                </a:lnTo>
                <a:lnTo>
                  <a:pt x="4082404" y="2452578"/>
                </a:lnTo>
                <a:lnTo>
                  <a:pt x="4082404" y="-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227" b="0" i="0" u="none" strike="noStrike" kern="0" cap="none" spc="0" normalizeH="0" baseline="0" noProof="0">
              <a:ln>
                <a:noFill/>
              </a:ln>
              <a:solidFill>
                <a:srgbClr val="566163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" name="Google Shape;260;p7"/>
          <p:cNvSpPr/>
          <p:nvPr/>
        </p:nvSpPr>
        <p:spPr>
          <a:xfrm>
            <a:off x="10706207" y="3361449"/>
            <a:ext cx="1085246" cy="649827"/>
          </a:xfrm>
          <a:custGeom>
            <a:avLst/>
            <a:gdLst/>
            <a:ahLst/>
            <a:cxnLst/>
            <a:rect l="l" t="t" r="r" b="b"/>
            <a:pathLst>
              <a:path w="4082415" h="2453005" extrusionOk="0">
                <a:moveTo>
                  <a:pt x="4082404" y="-4"/>
                </a:moveTo>
                <a:lnTo>
                  <a:pt x="-4" y="-4"/>
                </a:lnTo>
                <a:lnTo>
                  <a:pt x="-4" y="2452578"/>
                </a:lnTo>
                <a:lnTo>
                  <a:pt x="4082404" y="2452578"/>
                </a:lnTo>
                <a:lnTo>
                  <a:pt x="4082404" y="-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227" b="0" i="0" u="none" strike="noStrike" kern="0" cap="none" spc="0" normalizeH="0" baseline="0" noProof="0">
              <a:ln>
                <a:noFill/>
              </a:ln>
              <a:solidFill>
                <a:srgbClr val="566163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1" name="Google Shape;261;p7"/>
          <p:cNvSpPr/>
          <p:nvPr/>
        </p:nvSpPr>
        <p:spPr>
          <a:xfrm>
            <a:off x="855247" y="2401961"/>
            <a:ext cx="918979" cy="649827"/>
          </a:xfrm>
          <a:custGeom>
            <a:avLst/>
            <a:gdLst/>
            <a:ahLst/>
            <a:cxnLst/>
            <a:rect l="l" t="t" r="r" b="b"/>
            <a:pathLst>
              <a:path w="4082415" h="2453005" extrusionOk="0">
                <a:moveTo>
                  <a:pt x="4082404" y="-4"/>
                </a:moveTo>
                <a:lnTo>
                  <a:pt x="-4" y="-4"/>
                </a:lnTo>
                <a:lnTo>
                  <a:pt x="-4" y="2452578"/>
                </a:lnTo>
                <a:lnTo>
                  <a:pt x="4082404" y="2452578"/>
                </a:lnTo>
                <a:lnTo>
                  <a:pt x="4082404" y="-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227" b="0" i="0" u="none" strike="noStrike" kern="0" cap="none" spc="0" normalizeH="0" baseline="0" noProof="0">
              <a:ln>
                <a:noFill/>
              </a:ln>
              <a:solidFill>
                <a:srgbClr val="566163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" name="Google Shape;262;p7"/>
          <p:cNvSpPr/>
          <p:nvPr/>
        </p:nvSpPr>
        <p:spPr>
          <a:xfrm>
            <a:off x="3529308" y="2189944"/>
            <a:ext cx="918979" cy="649827"/>
          </a:xfrm>
          <a:custGeom>
            <a:avLst/>
            <a:gdLst/>
            <a:ahLst/>
            <a:cxnLst/>
            <a:rect l="l" t="t" r="r" b="b"/>
            <a:pathLst>
              <a:path w="4082415" h="2453005" extrusionOk="0">
                <a:moveTo>
                  <a:pt x="4082404" y="-4"/>
                </a:moveTo>
                <a:lnTo>
                  <a:pt x="-4" y="-4"/>
                </a:lnTo>
                <a:lnTo>
                  <a:pt x="-4" y="2452578"/>
                </a:lnTo>
                <a:lnTo>
                  <a:pt x="4082404" y="2452578"/>
                </a:lnTo>
                <a:lnTo>
                  <a:pt x="4082404" y="-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227" b="0" i="0" u="none" strike="noStrike" kern="0" cap="none" spc="0" normalizeH="0" baseline="0" noProof="0">
              <a:ln>
                <a:noFill/>
              </a:ln>
              <a:solidFill>
                <a:srgbClr val="566163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" name="Google Shape;263;p7"/>
          <p:cNvSpPr/>
          <p:nvPr/>
        </p:nvSpPr>
        <p:spPr>
          <a:xfrm>
            <a:off x="6606589" y="2589281"/>
            <a:ext cx="918979" cy="649827"/>
          </a:xfrm>
          <a:custGeom>
            <a:avLst/>
            <a:gdLst/>
            <a:ahLst/>
            <a:cxnLst/>
            <a:rect l="l" t="t" r="r" b="b"/>
            <a:pathLst>
              <a:path w="4082415" h="2453005" extrusionOk="0">
                <a:moveTo>
                  <a:pt x="4082404" y="-4"/>
                </a:moveTo>
                <a:lnTo>
                  <a:pt x="-4" y="-4"/>
                </a:lnTo>
                <a:lnTo>
                  <a:pt x="-4" y="2452578"/>
                </a:lnTo>
                <a:lnTo>
                  <a:pt x="4082404" y="2452578"/>
                </a:lnTo>
                <a:lnTo>
                  <a:pt x="4082404" y="-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227" b="0" i="0" u="none" strike="noStrike" kern="0" cap="none" spc="0" normalizeH="0" baseline="0" noProof="0">
              <a:ln>
                <a:noFill/>
              </a:ln>
              <a:solidFill>
                <a:srgbClr val="566163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" name="Google Shape;264;p7"/>
          <p:cNvSpPr/>
          <p:nvPr/>
        </p:nvSpPr>
        <p:spPr>
          <a:xfrm>
            <a:off x="8899019" y="3491142"/>
            <a:ext cx="918979" cy="649827"/>
          </a:xfrm>
          <a:custGeom>
            <a:avLst/>
            <a:gdLst/>
            <a:ahLst/>
            <a:cxnLst/>
            <a:rect l="l" t="t" r="r" b="b"/>
            <a:pathLst>
              <a:path w="4082415" h="2453005" extrusionOk="0">
                <a:moveTo>
                  <a:pt x="4082404" y="-4"/>
                </a:moveTo>
                <a:lnTo>
                  <a:pt x="-4" y="-4"/>
                </a:lnTo>
                <a:lnTo>
                  <a:pt x="-4" y="2452578"/>
                </a:lnTo>
                <a:lnTo>
                  <a:pt x="4082404" y="2452578"/>
                </a:lnTo>
                <a:lnTo>
                  <a:pt x="4082404" y="-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227" b="0" i="0" u="none" strike="noStrike" kern="0" cap="none" spc="0" normalizeH="0" baseline="0" noProof="0">
              <a:ln>
                <a:noFill/>
              </a:ln>
              <a:solidFill>
                <a:srgbClr val="566163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" name="Google Shape;265;p7"/>
          <p:cNvSpPr/>
          <p:nvPr/>
        </p:nvSpPr>
        <p:spPr>
          <a:xfrm>
            <a:off x="7102688" y="3573759"/>
            <a:ext cx="1405015" cy="27947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p7"/>
          <p:cNvSpPr/>
          <p:nvPr/>
        </p:nvSpPr>
        <p:spPr>
          <a:xfrm>
            <a:off x="8942494" y="4966520"/>
            <a:ext cx="2323782" cy="45903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" name="Google Shape;267;p7"/>
          <p:cNvSpPr/>
          <p:nvPr/>
        </p:nvSpPr>
        <p:spPr>
          <a:xfrm>
            <a:off x="6323991" y="3250434"/>
            <a:ext cx="2565657" cy="45903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" name="Google Shape;268;p7"/>
          <p:cNvSpPr/>
          <p:nvPr/>
        </p:nvSpPr>
        <p:spPr>
          <a:xfrm>
            <a:off x="5471632" y="2153788"/>
            <a:ext cx="4130888" cy="589396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6163"/>
              </a:buClr>
              <a:buSzPts val="1800"/>
              <a:buFont typeface="Arial"/>
              <a:buNone/>
              <a:tabLst/>
              <a:defRPr/>
            </a:pPr>
            <a:endParaRPr kumimoji="0" sz="1800" b="0" i="1" u="none" strike="noStrike" kern="0" cap="none" spc="0" normalizeH="0" baseline="0" noProof="0">
              <a:ln>
                <a:noFill/>
              </a:ln>
              <a:solidFill>
                <a:srgbClr val="00518E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69" name="Google Shape;269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91596" y="3410218"/>
            <a:ext cx="1681438" cy="542557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7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788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cs typeface="Poppins"/>
                <a:sym typeface="Poppin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15</a:t>
            </a:fld>
            <a:endParaRPr kumimoji="0" sz="788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"/>
              <a:cs typeface="Poppins"/>
              <a:sym typeface="Poppins"/>
            </a:endParaRPr>
          </a:p>
        </p:txBody>
      </p:sp>
      <p:sp>
        <p:nvSpPr>
          <p:cNvPr id="272" name="Google Shape;272;p7" descr="A yellow line with black text&#10;&#10;Description automatically generated"/>
          <p:cNvSpPr/>
          <p:nvPr/>
        </p:nvSpPr>
        <p:spPr>
          <a:xfrm>
            <a:off x="37251" y="1046157"/>
            <a:ext cx="11975455" cy="43351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8" name="Picture 17" descr="A yellow line with a black background&#10;&#10;Description automatically generated">
            <a:extLst>
              <a:ext uri="{FF2B5EF4-FFF2-40B4-BE49-F238E27FC236}">
                <a16:creationId xmlns:a16="http://schemas.microsoft.com/office/drawing/2014/main" id="{FA639BEC-61CA-7F29-335E-3F6D9D4BD3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966" y="1431130"/>
            <a:ext cx="11644020" cy="3914694"/>
          </a:xfrm>
          <a:prstGeom prst="rect">
            <a:avLst/>
          </a:prstGeom>
        </p:spPr>
      </p:pic>
      <p:sp>
        <p:nvSpPr>
          <p:cNvPr id="274" name="Google Shape;274;p7"/>
          <p:cNvSpPr txBox="1"/>
          <p:nvPr/>
        </p:nvSpPr>
        <p:spPr>
          <a:xfrm>
            <a:off x="3311966" y="3750929"/>
            <a:ext cx="294952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6AB24B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rPr>
              <a:t>- 39 miles of rail work</a:t>
            </a: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rgbClr val="6AB24B"/>
              </a:solidFill>
              <a:effectLst/>
              <a:uLnTx/>
              <a:uFillTx/>
              <a:latin typeface="Montserrat" pitchFamily="2" charset="77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6AB24B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rPr>
              <a:t>- 3800 ft Barstow Viaduct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 pitchFamily="2" charset="77"/>
              <a:cs typeface="Arial"/>
              <a:sym typeface="Arial"/>
            </a:endParaRPr>
          </a:p>
        </p:txBody>
      </p:sp>
      <p:sp>
        <p:nvSpPr>
          <p:cNvPr id="8" name="Google Shape;273;p7">
            <a:extLst>
              <a:ext uri="{FF2B5EF4-FFF2-40B4-BE49-F238E27FC236}">
                <a16:creationId xmlns:a16="http://schemas.microsoft.com/office/drawing/2014/main" id="{682BDD48-F265-35BF-393E-A32B8269F281}"/>
              </a:ext>
            </a:extLst>
          </p:cNvPr>
          <p:cNvSpPr txBox="1"/>
          <p:nvPr/>
        </p:nvSpPr>
        <p:spPr>
          <a:xfrm>
            <a:off x="5678425" y="1727559"/>
            <a:ext cx="359928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u="none" strike="noStrike" kern="0" cap="none" spc="0" normalizeH="0" baseline="0" noProof="0" dirty="0">
                <a:ln>
                  <a:noFill/>
                </a:ln>
                <a:solidFill>
                  <a:srgbClr val="6AB24B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rPr>
              <a:t>- 110 miles of rail work</a:t>
            </a:r>
            <a:endParaRPr kumimoji="0" sz="1400" b="1" u="none" strike="noStrike" kern="0" cap="none" spc="0" normalizeH="0" baseline="0" noProof="0" dirty="0">
              <a:ln>
                <a:noFill/>
              </a:ln>
              <a:solidFill>
                <a:srgbClr val="6AB24B"/>
              </a:solidFill>
              <a:effectLst/>
              <a:uLnTx/>
              <a:uFillTx/>
              <a:latin typeface="Montserrat" pitchFamily="2" charset="77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u="none" strike="noStrike" kern="0" cap="none" spc="0" normalizeH="0" baseline="0" noProof="0" dirty="0">
                <a:ln>
                  <a:noFill/>
                </a:ln>
                <a:solidFill>
                  <a:srgbClr val="6AB24B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rPr>
              <a:t>- Longest civil construction package</a:t>
            </a:r>
            <a:endParaRPr kumimoji="0" sz="1400" b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 pitchFamily="2" charset="77"/>
              <a:cs typeface="Arial"/>
              <a:sym typeface="Arial"/>
            </a:endParaRPr>
          </a:p>
        </p:txBody>
      </p:sp>
      <p:sp>
        <p:nvSpPr>
          <p:cNvPr id="9" name="Google Shape;275;p7">
            <a:extLst>
              <a:ext uri="{FF2B5EF4-FFF2-40B4-BE49-F238E27FC236}">
                <a16:creationId xmlns:a16="http://schemas.microsoft.com/office/drawing/2014/main" id="{BCA1A6B3-1916-6AA0-D32C-222F4939B2C8}"/>
              </a:ext>
            </a:extLst>
          </p:cNvPr>
          <p:cNvSpPr txBox="1"/>
          <p:nvPr/>
        </p:nvSpPr>
        <p:spPr>
          <a:xfrm>
            <a:off x="1953508" y="4722524"/>
            <a:ext cx="294952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u="none" strike="noStrike" kern="0" cap="none" spc="0" normalizeH="0" baseline="0" noProof="0" dirty="0">
                <a:ln>
                  <a:noFill/>
                </a:ln>
                <a:solidFill>
                  <a:srgbClr val="6AB24B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rPr>
              <a:t>- 34 miles of rail work</a:t>
            </a:r>
            <a:endParaRPr kumimoji="0" sz="1400" b="1" u="none" strike="noStrike" kern="0" cap="none" spc="0" normalizeH="0" baseline="0" noProof="0" dirty="0">
              <a:ln>
                <a:noFill/>
              </a:ln>
              <a:solidFill>
                <a:srgbClr val="6AB24B"/>
              </a:solidFill>
              <a:effectLst/>
              <a:uLnTx/>
              <a:uFillTx/>
              <a:latin typeface="Montserrat" pitchFamily="2" charset="77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u="none" strike="noStrike" kern="0" cap="none" spc="0" normalizeH="0" baseline="0" noProof="0" dirty="0">
                <a:ln>
                  <a:noFill/>
                </a:ln>
                <a:solidFill>
                  <a:srgbClr val="6AB24B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rPr>
              <a:t>- 5% grade on Cajon Pass</a:t>
            </a:r>
            <a:endParaRPr kumimoji="0" sz="1400" b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 pitchFamily="2" charset="77"/>
              <a:cs typeface="Arial"/>
              <a:sym typeface="Arial"/>
            </a:endParaRPr>
          </a:p>
        </p:txBody>
      </p:sp>
      <p:sp>
        <p:nvSpPr>
          <p:cNvPr id="270" name="Google Shape;270;p7"/>
          <p:cNvSpPr txBox="1"/>
          <p:nvPr/>
        </p:nvSpPr>
        <p:spPr>
          <a:xfrm>
            <a:off x="0" y="376505"/>
            <a:ext cx="12191999" cy="1462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63636"/>
              </a:buClr>
              <a:buSzPts val="1800"/>
              <a:buFont typeface="Century Gothic"/>
              <a:buNone/>
              <a:tabLst/>
              <a:defRPr/>
            </a:pPr>
            <a:r>
              <a:rPr lang="en-US" sz="2933" spc="200" dirty="0">
                <a:solidFill>
                  <a:srgbClr val="000000">
                    <a:lumMod val="85000"/>
                    <a:lumOff val="15000"/>
                  </a:srgbClr>
                </a:solidFill>
                <a:latin typeface="Montserrat ExtraBold" panose="00000900000000000000" pitchFamily="50" charset="0"/>
                <a:ea typeface="微软雅黑" panose="020B0503020204020204" pitchFamily="34" charset="-122"/>
                <a:cs typeface="Lato" panose="020F0502020204030203" pitchFamily="34" charset="0"/>
                <a:sym typeface="Century Gothic"/>
              </a:rPr>
              <a:t>CONTRACT WORK ZONES</a:t>
            </a:r>
            <a:endParaRPr lang="en-US" sz="2933" spc="200" dirty="0">
              <a:solidFill>
                <a:srgbClr val="000000">
                  <a:lumMod val="85000"/>
                  <a:lumOff val="15000"/>
                </a:srgbClr>
              </a:solidFill>
              <a:latin typeface="Montserrat ExtraBold" panose="00000900000000000000" pitchFamily="50" charset="0"/>
              <a:ea typeface="微软雅黑" panose="020B0503020204020204" pitchFamily="34" charset="-122"/>
              <a:cs typeface="Lato" panose="020F0502020204030203" pitchFamily="34" charset="0"/>
              <a:sym typeface="Arial"/>
            </a:endParaRPr>
          </a:p>
        </p:txBody>
      </p:sp>
      <p:sp>
        <p:nvSpPr>
          <p:cNvPr id="10" name="Freeform: Shape 2">
            <a:extLst>
              <a:ext uri="{FF2B5EF4-FFF2-40B4-BE49-F238E27FC236}">
                <a16:creationId xmlns:a16="http://schemas.microsoft.com/office/drawing/2014/main" id="{D074DB3D-5F09-1DE0-CFE2-2448339AA7BB}"/>
              </a:ext>
            </a:extLst>
          </p:cNvPr>
          <p:cNvSpPr/>
          <p:nvPr/>
        </p:nvSpPr>
        <p:spPr>
          <a:xfrm>
            <a:off x="-1" y="0"/>
            <a:ext cx="1526275" cy="2642777"/>
          </a:xfrm>
          <a:custGeom>
            <a:avLst/>
            <a:gdLst>
              <a:gd name="connsiteX0" fmla="*/ 1526520 w 1526520"/>
              <a:gd name="connsiteY0" fmla="*/ 0 h 2644013"/>
              <a:gd name="connsiteX1" fmla="*/ 0 w 1526520"/>
              <a:gd name="connsiteY1" fmla="*/ 2644013 h 2644013"/>
              <a:gd name="connsiteX2" fmla="*/ 0 w 1526520"/>
              <a:gd name="connsiteY2" fmla="*/ 0 h 264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26520" h="2644013">
                <a:moveTo>
                  <a:pt x="1526520" y="0"/>
                </a:moveTo>
                <a:lnTo>
                  <a:pt x="0" y="2644013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1" name="Freeform: Shape 9">
            <a:extLst>
              <a:ext uri="{FF2B5EF4-FFF2-40B4-BE49-F238E27FC236}">
                <a16:creationId xmlns:a16="http://schemas.microsoft.com/office/drawing/2014/main" id="{6CA034C6-F6B7-20FA-53D3-CFC29C9BF71E}"/>
              </a:ext>
            </a:extLst>
          </p:cNvPr>
          <p:cNvSpPr/>
          <p:nvPr/>
        </p:nvSpPr>
        <p:spPr>
          <a:xfrm>
            <a:off x="10665725" y="4215224"/>
            <a:ext cx="1526275" cy="2642776"/>
          </a:xfrm>
          <a:custGeom>
            <a:avLst/>
            <a:gdLst>
              <a:gd name="connsiteX0" fmla="*/ 1526520 w 1526520"/>
              <a:gd name="connsiteY0" fmla="*/ 0 h 2644012"/>
              <a:gd name="connsiteX1" fmla="*/ 1526520 w 1526520"/>
              <a:gd name="connsiteY1" fmla="*/ 2644012 h 2644012"/>
              <a:gd name="connsiteX2" fmla="*/ 0 w 1526520"/>
              <a:gd name="connsiteY2" fmla="*/ 2644012 h 2644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26520" h="2644012">
                <a:moveTo>
                  <a:pt x="1526520" y="0"/>
                </a:moveTo>
                <a:lnTo>
                  <a:pt x="1526520" y="2644012"/>
                </a:lnTo>
                <a:lnTo>
                  <a:pt x="0" y="2644012"/>
                </a:lnTo>
                <a:close/>
              </a:path>
            </a:pathLst>
          </a:custGeom>
          <a:solidFill>
            <a:srgbClr val="5DBA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2" name="Picture 7" descr="A picture containing food, drawing&#10;&#10;Description automatically generated">
            <a:extLst>
              <a:ext uri="{FF2B5EF4-FFF2-40B4-BE49-F238E27FC236}">
                <a16:creationId xmlns:a16="http://schemas.microsoft.com/office/drawing/2014/main" id="{35F157E4-0728-BC5F-D1EE-8930942132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868" y="6043453"/>
            <a:ext cx="1320367" cy="31884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9" name="Google Shape;274;p7">
            <a:extLst>
              <a:ext uri="{FF2B5EF4-FFF2-40B4-BE49-F238E27FC236}">
                <a16:creationId xmlns:a16="http://schemas.microsoft.com/office/drawing/2014/main" id="{E5825BB7-AD5B-7FBF-23CC-97CDE5C965B2}"/>
              </a:ext>
            </a:extLst>
          </p:cNvPr>
          <p:cNvSpPr txBox="1"/>
          <p:nvPr/>
        </p:nvSpPr>
        <p:spPr>
          <a:xfrm>
            <a:off x="9260532" y="4616150"/>
            <a:ext cx="2403310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6AB24B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rPr>
              <a:t>- 34 miles of rail work</a:t>
            </a: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rgbClr val="6AB24B"/>
              </a:solidFill>
              <a:effectLst/>
              <a:uLnTx/>
              <a:uFillTx/>
              <a:latin typeface="Montserrat" pitchFamily="2" charset="77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6AB24B"/>
                </a:solidFill>
                <a:effectLst/>
                <a:uLnTx/>
                <a:uFillTx/>
                <a:latin typeface="Montserrat" pitchFamily="2" charset="77"/>
                <a:ea typeface="Arial"/>
                <a:cs typeface="Arial"/>
                <a:sym typeface="Arial"/>
              </a:rPr>
              <a:t>- St. Rose Pkwy Pergola Structure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 pitchFamily="2" charset="77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B2CD12-5B42-40A6-8ED3-3F9B76300C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European Train Control System (ETCS)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E7042A-AEA0-438A-AD4F-A7A1B306A4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7DBB76-175D-1245-85F2-011672EF83D4}" type="slidenum">
              <a:rPr kumimoji="0" lang="en-US" sz="788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tura PT Book" panose="020B0502020204020303" pitchFamily="34" charset="77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788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utura PT Book" panose="020B0502020204020303" pitchFamily="34" charset="77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0C4080-E607-409E-9AB7-A3FF379B40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02" t="5161" r="3526"/>
          <a:stretch/>
        </p:blipFill>
        <p:spPr>
          <a:xfrm>
            <a:off x="1732071" y="2499276"/>
            <a:ext cx="8625189" cy="3793242"/>
          </a:xfrm>
          <a:prstGeom prst="rect">
            <a:avLst/>
          </a:prstGeom>
        </p:spPr>
      </p:pic>
      <p:pic>
        <p:nvPicPr>
          <p:cNvPr id="1026" name="Picture 2" descr="Zugbeeinflussungssystem S-Bahn Berlin - Wikiwand">
            <a:extLst>
              <a:ext uri="{FF2B5EF4-FFF2-40B4-BE49-F238E27FC236}">
                <a16:creationId xmlns:a16="http://schemas.microsoft.com/office/drawing/2014/main" id="{C0F6210E-8FB2-46B1-A60B-30F33467C9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60" r="15290"/>
          <a:stretch/>
        </p:blipFill>
        <p:spPr bwMode="auto">
          <a:xfrm>
            <a:off x="8005094" y="1373019"/>
            <a:ext cx="2543917" cy="2252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444D112-C177-5A6D-DD34-55F8FF8FA3CA}"/>
              </a:ext>
            </a:extLst>
          </p:cNvPr>
          <p:cNvSpPr txBox="1">
            <a:spLocks/>
          </p:cNvSpPr>
          <p:nvPr/>
        </p:nvSpPr>
        <p:spPr>
          <a:xfrm>
            <a:off x="854995" y="18962"/>
            <a:ext cx="11123595" cy="477078"/>
          </a:xfrm>
          <a:prstGeom prst="rect">
            <a:avLst/>
          </a:prstGeom>
        </p:spPr>
        <p:txBody>
          <a:bodyPr anchor="ctr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>
                <a:solidFill>
                  <a:srgbClr val="363636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Century Gothic" panose="020B0502020202020204" pitchFamily="34" charset="0"/>
              </a:rPr>
              <a:t>Train Control (Signaling)</a:t>
            </a:r>
          </a:p>
        </p:txBody>
      </p:sp>
    </p:spTree>
    <p:extLst>
      <p:ext uri="{BB962C8B-B14F-4D97-AF65-F5344CB8AC3E}">
        <p14:creationId xmlns:p14="http://schemas.microsoft.com/office/powerpoint/2010/main" val="28525832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340A46-1C99-46CF-A81D-A61E090FC4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7DBB76-175D-1245-85F2-011672EF83D4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5D47DA-D29F-4CFA-B463-B1C6425F7B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6206" y="2160074"/>
            <a:ext cx="8763560" cy="2960475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15504E0-3C6E-472D-811F-B5D7952F8B57}"/>
              </a:ext>
            </a:extLst>
          </p:cNvPr>
          <p:cNvSpPr/>
          <p:nvPr/>
        </p:nvSpPr>
        <p:spPr>
          <a:xfrm>
            <a:off x="3743343" y="3477411"/>
            <a:ext cx="358396" cy="849530"/>
          </a:xfrm>
          <a:prstGeom prst="roundRect">
            <a:avLst/>
          </a:prstGeom>
          <a:noFill/>
          <a:ln w="38100">
            <a:solidFill>
              <a:srgbClr val="48AAD3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CC810CA-58B1-48EB-A0DE-2732A11F11FE}"/>
              </a:ext>
            </a:extLst>
          </p:cNvPr>
          <p:cNvSpPr/>
          <p:nvPr/>
        </p:nvSpPr>
        <p:spPr>
          <a:xfrm>
            <a:off x="7990376" y="3477411"/>
            <a:ext cx="358396" cy="849530"/>
          </a:xfrm>
          <a:prstGeom prst="roundRect">
            <a:avLst/>
          </a:prstGeom>
          <a:noFill/>
          <a:ln w="38100">
            <a:solidFill>
              <a:srgbClr val="48AAD3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983AD45-0DAC-4F41-B4E2-64AA3D9CAE1F}"/>
              </a:ext>
            </a:extLst>
          </p:cNvPr>
          <p:cNvSpPr/>
          <p:nvPr/>
        </p:nvSpPr>
        <p:spPr>
          <a:xfrm>
            <a:off x="5382585" y="3477411"/>
            <a:ext cx="358396" cy="849530"/>
          </a:xfrm>
          <a:prstGeom prst="roundRect">
            <a:avLst/>
          </a:prstGeom>
          <a:noFill/>
          <a:ln w="38100">
            <a:solidFill>
              <a:srgbClr val="48AAD3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CB92BEC-BD9D-47B6-BCF3-885815906855}"/>
              </a:ext>
            </a:extLst>
          </p:cNvPr>
          <p:cNvSpPr/>
          <p:nvPr/>
        </p:nvSpPr>
        <p:spPr>
          <a:xfrm>
            <a:off x="6046564" y="3477411"/>
            <a:ext cx="358396" cy="849530"/>
          </a:xfrm>
          <a:prstGeom prst="roundRect">
            <a:avLst/>
          </a:prstGeom>
          <a:noFill/>
          <a:ln w="38100">
            <a:solidFill>
              <a:srgbClr val="48AAD3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219D25D-FCCE-40E3-ACB8-40ECACC0C9B4}"/>
              </a:ext>
            </a:extLst>
          </p:cNvPr>
          <p:cNvSpPr/>
          <p:nvPr/>
        </p:nvSpPr>
        <p:spPr>
          <a:xfrm>
            <a:off x="9176449" y="3477411"/>
            <a:ext cx="358396" cy="849530"/>
          </a:xfrm>
          <a:prstGeom prst="roundRect">
            <a:avLst/>
          </a:prstGeom>
          <a:noFill/>
          <a:ln w="38100">
            <a:solidFill>
              <a:srgbClr val="48AAD3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FB320AA-093B-4453-8E36-78B5902F8A26}"/>
              </a:ext>
            </a:extLst>
          </p:cNvPr>
          <p:cNvSpPr/>
          <p:nvPr/>
        </p:nvSpPr>
        <p:spPr>
          <a:xfrm>
            <a:off x="4195469" y="3477411"/>
            <a:ext cx="358396" cy="849530"/>
          </a:xfrm>
          <a:prstGeom prst="roundRect">
            <a:avLst/>
          </a:prstGeom>
          <a:noFill/>
          <a:ln w="38100">
            <a:solidFill>
              <a:srgbClr val="48AAD3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84708F2-760A-48AC-A6CE-AE829AC2A080}"/>
              </a:ext>
            </a:extLst>
          </p:cNvPr>
          <p:cNvSpPr/>
          <p:nvPr/>
        </p:nvSpPr>
        <p:spPr>
          <a:xfrm>
            <a:off x="7446554" y="3477411"/>
            <a:ext cx="358396" cy="849530"/>
          </a:xfrm>
          <a:prstGeom prst="roundRect">
            <a:avLst/>
          </a:prstGeom>
          <a:noFill/>
          <a:ln w="38100">
            <a:solidFill>
              <a:srgbClr val="48AAD3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 dirty="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E2EAA1F-2E01-408D-A2AE-16285B493126}"/>
              </a:ext>
            </a:extLst>
          </p:cNvPr>
          <p:cNvSpPr/>
          <p:nvPr/>
        </p:nvSpPr>
        <p:spPr>
          <a:xfrm>
            <a:off x="9953512" y="3477411"/>
            <a:ext cx="318296" cy="849530"/>
          </a:xfrm>
          <a:prstGeom prst="roundRect">
            <a:avLst/>
          </a:prstGeom>
          <a:noFill/>
          <a:ln w="38100">
            <a:solidFill>
              <a:srgbClr val="48AAD3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 dirty="0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5B23394-F463-4B45-8E5B-03EF3E7CD325}"/>
              </a:ext>
            </a:extLst>
          </p:cNvPr>
          <p:cNvSpPr/>
          <p:nvPr/>
        </p:nvSpPr>
        <p:spPr>
          <a:xfrm>
            <a:off x="2118819" y="3522539"/>
            <a:ext cx="358396" cy="849530"/>
          </a:xfrm>
          <a:prstGeom prst="roundRect">
            <a:avLst/>
          </a:prstGeom>
          <a:noFill/>
          <a:ln w="38100">
            <a:solidFill>
              <a:srgbClr val="48AAD3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 dirty="0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6029DD8F-044D-4D0A-B63E-0E2D2790F641}"/>
              </a:ext>
            </a:extLst>
          </p:cNvPr>
          <p:cNvSpPr/>
          <p:nvPr/>
        </p:nvSpPr>
        <p:spPr>
          <a:xfrm>
            <a:off x="1662572" y="3522539"/>
            <a:ext cx="358396" cy="849530"/>
          </a:xfrm>
          <a:prstGeom prst="roundRect">
            <a:avLst/>
          </a:prstGeom>
          <a:noFill/>
          <a:ln w="38100">
            <a:solidFill>
              <a:srgbClr val="48AAD3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 dirty="0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4FFC7C32-117E-4F45-B8FB-9054F8CC17A1}"/>
              </a:ext>
            </a:extLst>
          </p:cNvPr>
          <p:cNvSpPr/>
          <p:nvPr/>
        </p:nvSpPr>
        <p:spPr>
          <a:xfrm>
            <a:off x="2694273" y="3014414"/>
            <a:ext cx="594436" cy="1328496"/>
          </a:xfrm>
          <a:prstGeom prst="roundRect">
            <a:avLst>
              <a:gd name="adj" fmla="val 7706"/>
            </a:avLst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 dirty="0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B95DC120-C83C-4DA5-82F0-77070EF24EE2}"/>
              </a:ext>
            </a:extLst>
          </p:cNvPr>
          <p:cNvSpPr/>
          <p:nvPr/>
        </p:nvSpPr>
        <p:spPr>
          <a:xfrm>
            <a:off x="8448244" y="3061679"/>
            <a:ext cx="594436" cy="1328496"/>
          </a:xfrm>
          <a:prstGeom prst="roundRect">
            <a:avLst>
              <a:gd name="adj" fmla="val 7706"/>
            </a:avLst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 dirty="0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05A77BFC-0C61-49F0-AB6A-367514CDAD07}"/>
              </a:ext>
            </a:extLst>
          </p:cNvPr>
          <p:cNvSpPr/>
          <p:nvPr/>
        </p:nvSpPr>
        <p:spPr>
          <a:xfrm>
            <a:off x="4665016" y="3014414"/>
            <a:ext cx="594436" cy="1328496"/>
          </a:xfrm>
          <a:prstGeom prst="roundRect">
            <a:avLst>
              <a:gd name="adj" fmla="val 7706"/>
            </a:avLst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 dirty="0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98D3C4FC-5C42-4EA2-9609-E0DDC778EA31}"/>
              </a:ext>
            </a:extLst>
          </p:cNvPr>
          <p:cNvSpPr/>
          <p:nvPr/>
        </p:nvSpPr>
        <p:spPr>
          <a:xfrm>
            <a:off x="6670256" y="3477411"/>
            <a:ext cx="590872" cy="849530"/>
          </a:xfrm>
          <a:prstGeom prst="roundRect">
            <a:avLst/>
          </a:prstGeom>
          <a:noFill/>
          <a:ln w="38100">
            <a:solidFill>
              <a:srgbClr val="48AAD3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7126ECA-D37A-46E1-AC35-ADE343F7427D}"/>
              </a:ext>
            </a:extLst>
          </p:cNvPr>
          <p:cNvSpPr txBox="1"/>
          <p:nvPr/>
        </p:nvSpPr>
        <p:spPr>
          <a:xfrm>
            <a:off x="2357733" y="5773565"/>
            <a:ext cx="7476534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b="1" dirty="0">
                <a:solidFill>
                  <a:srgbClr val="0070C0"/>
                </a:solidFill>
                <a:latin typeface="Century Gothic" panose="020B0502020202020204" pitchFamily="34" charset="0"/>
              </a:rPr>
              <a:t>ATS Sites – Voltage boosting to maintain Traction power voltage </a:t>
            </a:r>
            <a:endParaRPr lang="en-US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6AF0264-331F-4D20-8944-097B4C21F620}"/>
              </a:ext>
            </a:extLst>
          </p:cNvPr>
          <p:cNvSpPr txBox="1"/>
          <p:nvPr/>
        </p:nvSpPr>
        <p:spPr>
          <a:xfrm>
            <a:off x="2371746" y="5512638"/>
            <a:ext cx="638007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b="1" dirty="0">
                <a:solidFill>
                  <a:srgbClr val="FF0000"/>
                </a:solidFill>
                <a:latin typeface="Century Gothic" panose="020B0502020202020204" pitchFamily="34" charset="0"/>
              </a:rPr>
              <a:t>Feed in Sites – Location of Traction power substations </a:t>
            </a:r>
            <a:endParaRPr lang="en-US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AEBB5372-52F6-4765-AE4B-7F6CF5A37B42}"/>
              </a:ext>
            </a:extLst>
          </p:cNvPr>
          <p:cNvSpPr/>
          <p:nvPr/>
        </p:nvSpPr>
        <p:spPr>
          <a:xfrm>
            <a:off x="9445230" y="2163778"/>
            <a:ext cx="594436" cy="1265223"/>
          </a:xfrm>
          <a:prstGeom prst="roundRect">
            <a:avLst>
              <a:gd name="adj" fmla="val 7706"/>
            </a:avLst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01F64ED-A5B9-497B-B746-C0D3680AD2CD}"/>
              </a:ext>
            </a:extLst>
          </p:cNvPr>
          <p:cNvSpPr txBox="1"/>
          <p:nvPr/>
        </p:nvSpPr>
        <p:spPr>
          <a:xfrm>
            <a:off x="8448244" y="2842195"/>
            <a:ext cx="62688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Ivanpah</a:t>
            </a:r>
            <a:endParaRPr lang="en-US" sz="1200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C6EEAAF-A215-4F7E-B137-401F15E23720}"/>
              </a:ext>
            </a:extLst>
          </p:cNvPr>
          <p:cNvSpPr txBox="1"/>
          <p:nvPr/>
        </p:nvSpPr>
        <p:spPr>
          <a:xfrm>
            <a:off x="4661350" y="2638898"/>
            <a:ext cx="59810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Tortilla Kramer </a:t>
            </a:r>
            <a:endParaRPr lang="en-US" sz="1200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6C6D749-6992-4D5A-8A68-D079D036E083}"/>
              </a:ext>
            </a:extLst>
          </p:cNvPr>
          <p:cNvSpPr txBox="1"/>
          <p:nvPr/>
        </p:nvSpPr>
        <p:spPr>
          <a:xfrm>
            <a:off x="2694273" y="2794930"/>
            <a:ext cx="675305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Hesperia </a:t>
            </a:r>
            <a:endParaRPr lang="en-US" sz="1200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D80588C-9613-4D1C-A5C9-AC2426761DA8}"/>
              </a:ext>
            </a:extLst>
          </p:cNvPr>
          <p:cNvSpPr txBox="1"/>
          <p:nvPr/>
        </p:nvSpPr>
        <p:spPr>
          <a:xfrm>
            <a:off x="9535216" y="1933346"/>
            <a:ext cx="598102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VMF</a:t>
            </a:r>
            <a:endParaRPr lang="en-US" sz="1200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4FBB89C-3EF9-4527-BE7A-92B4C3D6B480}"/>
              </a:ext>
            </a:extLst>
          </p:cNvPr>
          <p:cNvSpPr txBox="1"/>
          <p:nvPr/>
        </p:nvSpPr>
        <p:spPr>
          <a:xfrm>
            <a:off x="1631043" y="4808046"/>
            <a:ext cx="48777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b="1" dirty="0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</a:rPr>
              <a:t>Rancho</a:t>
            </a:r>
            <a:r>
              <a:rPr lang="en-US" sz="1200" b="1" dirty="0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</a:rPr>
              <a:t>  </a:t>
            </a:r>
            <a:endParaRPr lang="en-US" sz="1200" dirty="0">
              <a:solidFill>
                <a:schemeClr val="tx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0AF1B20-C863-441C-9D45-3B127421BF66}"/>
              </a:ext>
            </a:extLst>
          </p:cNvPr>
          <p:cNvSpPr txBox="1"/>
          <p:nvPr/>
        </p:nvSpPr>
        <p:spPr>
          <a:xfrm>
            <a:off x="3743343" y="4935882"/>
            <a:ext cx="632914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b="1" dirty="0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</a:rPr>
              <a:t>Victorville</a:t>
            </a:r>
            <a:r>
              <a:rPr lang="en-US" sz="12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  </a:t>
            </a:r>
            <a:endParaRPr lang="en-US" sz="1200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79C7B06-5BDC-4E54-95AE-50D896B2B91B}"/>
              </a:ext>
            </a:extLst>
          </p:cNvPr>
          <p:cNvSpPr txBox="1"/>
          <p:nvPr/>
        </p:nvSpPr>
        <p:spPr>
          <a:xfrm>
            <a:off x="9909598" y="4878872"/>
            <a:ext cx="632914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b="1" dirty="0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</a:rPr>
              <a:t>Las Vegas</a:t>
            </a:r>
            <a:r>
              <a:rPr lang="en-US" sz="1200" b="1" dirty="0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</a:rPr>
              <a:t>  </a:t>
            </a:r>
            <a:endParaRPr lang="en-US" sz="1200" dirty="0">
              <a:solidFill>
                <a:schemeClr val="tx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3A3D7723-76C6-48CF-9B60-E8ADEBAF7F35}"/>
              </a:ext>
            </a:extLst>
          </p:cNvPr>
          <p:cNvSpPr/>
          <p:nvPr/>
        </p:nvSpPr>
        <p:spPr>
          <a:xfrm>
            <a:off x="1706955" y="5789637"/>
            <a:ext cx="591063" cy="191717"/>
          </a:xfrm>
          <a:prstGeom prst="roundRect">
            <a:avLst/>
          </a:prstGeom>
          <a:noFill/>
          <a:ln w="38100">
            <a:solidFill>
              <a:srgbClr val="48AAD3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 dirty="0"/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871297A6-CC56-4F67-A34F-4CC1BF1D536E}"/>
              </a:ext>
            </a:extLst>
          </p:cNvPr>
          <p:cNvSpPr/>
          <p:nvPr/>
        </p:nvSpPr>
        <p:spPr>
          <a:xfrm>
            <a:off x="1706954" y="5538639"/>
            <a:ext cx="594436" cy="191717"/>
          </a:xfrm>
          <a:prstGeom prst="roundRect">
            <a:avLst>
              <a:gd name="adj" fmla="val 7706"/>
            </a:avLst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 dirty="0"/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8B9ADEB7-03CB-4EA3-6A50-E0367BE279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766" y="1011765"/>
            <a:ext cx="11123595" cy="761107"/>
          </a:xfrm>
        </p:spPr>
        <p:txBody>
          <a:bodyPr>
            <a:normAutofit fontScale="90000"/>
          </a:bodyPr>
          <a:lstStyle/>
          <a:p>
            <a:r>
              <a:rPr lang="en-US" sz="1800" b="0" dirty="0"/>
              <a:t>- </a:t>
            </a:r>
            <a:r>
              <a:rPr lang="en-US" sz="1800" dirty="0"/>
              <a:t>Southern Cal Edison is building three dedicated ~60 MW capacity substations for BLW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- Nevada Energy to provide power from existing substation for Vehicle Maintenance Facility </a:t>
            </a:r>
            <a:br>
              <a:rPr lang="en-US" sz="1800" dirty="0"/>
            </a:br>
            <a:br>
              <a:rPr lang="en-US" sz="1800" dirty="0"/>
            </a:br>
            <a:endParaRPr lang="en-US" sz="1800" dirty="0"/>
          </a:p>
        </p:txBody>
      </p:sp>
      <p:sp>
        <p:nvSpPr>
          <p:cNvPr id="35" name="Google Shape;270;p7">
            <a:extLst>
              <a:ext uri="{FF2B5EF4-FFF2-40B4-BE49-F238E27FC236}">
                <a16:creationId xmlns:a16="http://schemas.microsoft.com/office/drawing/2014/main" id="{B34051FB-9587-A6C7-9127-C4A3E53C337F}"/>
              </a:ext>
            </a:extLst>
          </p:cNvPr>
          <p:cNvSpPr txBox="1"/>
          <p:nvPr/>
        </p:nvSpPr>
        <p:spPr>
          <a:xfrm>
            <a:off x="9442" y="-33568"/>
            <a:ext cx="12191999" cy="8995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63636"/>
              </a:buClr>
              <a:buSzPts val="1800"/>
              <a:buFont typeface="Century Gothic"/>
              <a:buNone/>
              <a:tabLst/>
              <a:defRPr/>
            </a:pPr>
            <a:r>
              <a:rPr lang="en-US" sz="2933" spc="200" dirty="0">
                <a:solidFill>
                  <a:srgbClr val="000000">
                    <a:lumMod val="85000"/>
                    <a:lumOff val="15000"/>
                  </a:srgbClr>
                </a:solidFill>
                <a:latin typeface="Montserrat ExtraBold" panose="00000900000000000000" pitchFamily="50" charset="0"/>
                <a:ea typeface="微软雅黑" panose="020B0503020204020204" pitchFamily="34" charset="-122"/>
                <a:cs typeface="Lato" panose="020F0502020204030203" pitchFamily="34" charset="0"/>
                <a:sym typeface="Century Gothic"/>
              </a:rPr>
              <a:t>POWER SUPPLY</a:t>
            </a:r>
            <a:endParaRPr lang="en-US" sz="2933" spc="200" dirty="0">
              <a:solidFill>
                <a:srgbClr val="000000">
                  <a:lumMod val="85000"/>
                  <a:lumOff val="15000"/>
                </a:srgbClr>
              </a:solidFill>
              <a:latin typeface="Montserrat ExtraBold" panose="00000900000000000000" pitchFamily="50" charset="0"/>
              <a:ea typeface="微软雅黑" panose="020B0503020204020204" pitchFamily="34" charset="-122"/>
              <a:cs typeface="Lato" panose="020F0502020204030203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994830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A group of people walking outside a building&#10;&#10;Description automatically generated">
            <a:extLst>
              <a:ext uri="{FF2B5EF4-FFF2-40B4-BE49-F238E27FC236}">
                <a16:creationId xmlns:a16="http://schemas.microsoft.com/office/drawing/2014/main" id="{072376D7-CE82-CBBB-3AFD-7D6CC9511C5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60" r="2368"/>
          <a:stretch/>
        </p:blipFill>
        <p:spPr>
          <a:xfrm>
            <a:off x="0" y="0"/>
            <a:ext cx="8067527" cy="6858000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3781ECE-CE72-4891-9F3D-DEEBA08441DC}"/>
              </a:ext>
            </a:extLst>
          </p:cNvPr>
          <p:cNvSpPr txBox="1"/>
          <p:nvPr/>
        </p:nvSpPr>
        <p:spPr>
          <a:xfrm>
            <a:off x="8577811" y="2714604"/>
            <a:ext cx="2757873" cy="1651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Bef>
                <a:spcPts val="800"/>
              </a:spcBef>
            </a:pPr>
            <a:r>
              <a:rPr lang="en-US" altLang="zh-CN" sz="2933" spc="2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 ExtraBold" panose="00000900000000000000" pitchFamily="50" charset="0"/>
                <a:ea typeface="Lato Thin" panose="020F0502020204030203" pitchFamily="34" charset="0"/>
                <a:cs typeface="Lato Thin" panose="020F0502020204030203" pitchFamily="34" charset="0"/>
              </a:rPr>
              <a:t>LAS VEGAS </a:t>
            </a:r>
          </a:p>
          <a:p>
            <a:pPr algn="r">
              <a:spcBef>
                <a:spcPts val="800"/>
              </a:spcBef>
            </a:pPr>
            <a:r>
              <a:rPr lang="en-US" altLang="zh-CN" sz="2933" spc="2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 ExtraBold" panose="00000900000000000000" pitchFamily="50" charset="0"/>
                <a:ea typeface="Lato Thin" panose="020F0502020204030203" pitchFamily="34" charset="0"/>
                <a:cs typeface="Lato Thin" panose="020F0502020204030203" pitchFamily="34" charset="0"/>
              </a:rPr>
              <a:t>STATION</a:t>
            </a:r>
          </a:p>
          <a:p>
            <a:pPr algn="r">
              <a:spcBef>
                <a:spcPts val="800"/>
              </a:spcBef>
            </a:pPr>
            <a:endParaRPr lang="en-US" altLang="zh-CN" sz="2933" spc="200" dirty="0">
              <a:solidFill>
                <a:schemeClr val="tx1">
                  <a:lumMod val="85000"/>
                  <a:lumOff val="15000"/>
                </a:schemeClr>
              </a:solidFill>
              <a:latin typeface="Montserrat ExtraBold" panose="00000900000000000000" pitchFamily="50" charset="0"/>
              <a:ea typeface="Lato Thin" panose="020F0502020204030203" pitchFamily="34" charset="0"/>
              <a:cs typeface="Lato Thin" panose="020F0502020204030203" pitchFamily="34" charset="0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D8507A3D-CF07-4B5E-9507-D4A673C130A9}"/>
              </a:ext>
            </a:extLst>
          </p:cNvPr>
          <p:cNvSpPr/>
          <p:nvPr/>
        </p:nvSpPr>
        <p:spPr>
          <a:xfrm>
            <a:off x="6418701" y="0"/>
            <a:ext cx="3333252" cy="3073400"/>
          </a:xfrm>
          <a:custGeom>
            <a:avLst/>
            <a:gdLst>
              <a:gd name="connsiteX0" fmla="*/ 11156750 w 11156750"/>
              <a:gd name="connsiteY0" fmla="*/ 0 h 10286999"/>
              <a:gd name="connsiteX1" fmla="*/ 5217551 w 11156750"/>
              <a:gd name="connsiteY1" fmla="*/ 10286999 h 10286999"/>
              <a:gd name="connsiteX2" fmla="*/ 0 w 11156750"/>
              <a:gd name="connsiteY2" fmla="*/ 10286998 h 10286999"/>
              <a:gd name="connsiteX3" fmla="*/ 5939201 w 11156750"/>
              <a:gd name="connsiteY3" fmla="*/ 1 h 10286999"/>
              <a:gd name="connsiteX4" fmla="*/ 11156750 w 11156750"/>
              <a:gd name="connsiteY4" fmla="*/ 0 h 10286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56750" h="10286999">
                <a:moveTo>
                  <a:pt x="11156750" y="0"/>
                </a:moveTo>
                <a:lnTo>
                  <a:pt x="5217551" y="10286999"/>
                </a:lnTo>
                <a:lnTo>
                  <a:pt x="0" y="10286998"/>
                </a:lnTo>
                <a:lnTo>
                  <a:pt x="5939201" y="1"/>
                </a:lnTo>
                <a:lnTo>
                  <a:pt x="11156750" y="0"/>
                </a:lnTo>
                <a:close/>
              </a:path>
            </a:pathLst>
          </a:custGeom>
          <a:solidFill>
            <a:srgbClr val="5DBA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pic>
        <p:nvPicPr>
          <p:cNvPr id="2" name="Picture 7" descr="A picture containing food, drawing&#10;&#10;Description automatically generated">
            <a:extLst>
              <a:ext uri="{FF2B5EF4-FFF2-40B4-BE49-F238E27FC236}">
                <a16:creationId xmlns:a16="http://schemas.microsoft.com/office/drawing/2014/main" id="{6A3DB01F-6868-FFE8-4BA1-1523058F5F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06613" y="6043453"/>
            <a:ext cx="1320367" cy="31884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1B52DE1-080A-4DD0-6CC9-09E896810DCD}"/>
              </a:ext>
            </a:extLst>
          </p:cNvPr>
          <p:cNvSpPr txBox="1"/>
          <p:nvPr/>
        </p:nvSpPr>
        <p:spPr>
          <a:xfrm>
            <a:off x="6032663" y="4069607"/>
            <a:ext cx="5653922" cy="23164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1400" b="1" dirty="0">
                <a:solidFill>
                  <a:srgbClr val="43AF43"/>
                </a:solidFill>
                <a:latin typeface="Montserrat" pitchFamily="2" charset="77"/>
              </a:rPr>
              <a:t>Brightline Trains owns 110 acres </a:t>
            </a:r>
            <a:r>
              <a:rPr lang="en-US" altLang="en-US" sz="1400" b="1" dirty="0">
                <a:latin typeface="Montserrat" pitchFamily="2" charset="77"/>
              </a:rPr>
              <a:t>on Las Vegas Blvd. </a:t>
            </a:r>
          </a:p>
          <a:p>
            <a:pPr marL="285750" indent="-28575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sz="1400" b="1" dirty="0">
                <a:latin typeface="Montserrat" pitchFamily="2" charset="77"/>
              </a:rPr>
              <a:t>Proximate to major Las Vegas hotels, casinos, sports stadiums, and convention center</a:t>
            </a:r>
          </a:p>
          <a:p>
            <a:pPr marL="285750" indent="-28575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sz="1400" b="1" dirty="0">
                <a:latin typeface="Montserrat" pitchFamily="2" charset="77"/>
              </a:rPr>
              <a:t>Adjacent to I-15 &amp; I-215 / One mile from major international airport</a:t>
            </a:r>
          </a:p>
          <a:p>
            <a:pPr marL="285750" indent="-285750">
              <a:spcBef>
                <a:spcPts val="8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00" b="1" dirty="0">
                <a:latin typeface="Montserrat" pitchFamily="2" charset="77"/>
              </a:rPr>
              <a:t>Centrally located in Las Vegas’ most actively developed region </a:t>
            </a:r>
          </a:p>
          <a:p>
            <a:endParaRPr lang="en-US" dirty="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59122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map of a city&#10;&#10;Description automatically generated">
            <a:extLst>
              <a:ext uri="{FF2B5EF4-FFF2-40B4-BE49-F238E27FC236}">
                <a16:creationId xmlns:a16="http://schemas.microsoft.com/office/drawing/2014/main" id="{354812EA-A12C-0E5F-DE0D-CF6818C335F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431" r="9675"/>
          <a:stretch/>
        </p:blipFill>
        <p:spPr>
          <a:xfrm>
            <a:off x="0" y="-181580"/>
            <a:ext cx="12192000" cy="7039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8789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rightlineWest_SIZZLE.mp4">
            <a:hlinkClick r:id="" action="ppaction://media"/>
            <a:extLst>
              <a:ext uri="{FF2B5EF4-FFF2-40B4-BE49-F238E27FC236}">
                <a16:creationId xmlns:a16="http://schemas.microsoft.com/office/drawing/2014/main" id="{CA235ADE-CBB2-3736-55DB-D1F5ACC9E74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177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EED94F-35E9-EF00-2C26-054E7E9E92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 descr="e7d195523061f1c0cef09ac28eaae964ec9988a5cce77c8b8C1E4685C6E6B40CD7615480512384A61EE159C6FE0045D14B61E85D0A95589D558B81FFC809322ACC20DC2254D928200A3EA0841B8B1814E3C79D0DF8AF216FB497AA06F6F4B721085BA35F6799E590F516F06AFC91D3DE45A045845BF66CE115A619C1BE5F8BA40CD67ABFF3CFB4F6">
            <a:extLst>
              <a:ext uri="{FF2B5EF4-FFF2-40B4-BE49-F238E27FC236}">
                <a16:creationId xmlns:a16="http://schemas.microsoft.com/office/drawing/2014/main" id="{B7A452F5-3D25-CC43-2A45-55103E98FF04}"/>
              </a:ext>
            </a:extLst>
          </p:cNvPr>
          <p:cNvSpPr txBox="1"/>
          <p:nvPr/>
        </p:nvSpPr>
        <p:spPr>
          <a:xfrm>
            <a:off x="323857" y="590725"/>
            <a:ext cx="6648223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933" b="0" i="0" u="none" strike="noStrike" kern="1200" cap="none" spc="20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Montserrat ExtraBold" panose="00000900000000000000" pitchFamily="50" charset="0"/>
                <a:ea typeface="微软雅黑" panose="020B0503020204020204" pitchFamily="34" charset="-122"/>
                <a:cs typeface="Lato" panose="020F0502020204030203" pitchFamily="34" charset="0"/>
              </a:rPr>
              <a:t>CALIFORNIA STATIONS</a:t>
            </a:r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8361CACA-FC3C-B3EC-6401-6798074C043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" t="2965" r="6566" b="3017"/>
          <a:stretch/>
        </p:blipFill>
        <p:spPr>
          <a:xfrm>
            <a:off x="7192569" y="2330335"/>
            <a:ext cx="5650496" cy="3251200"/>
          </a:xfrm>
        </p:spPr>
      </p:pic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43559E1C-2BDF-B93D-A46F-DCD945FD610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" t="2484" r="6824" b="3499"/>
          <a:stretch/>
        </p:blipFill>
        <p:spPr>
          <a:xfrm>
            <a:off x="3278373" y="2330335"/>
            <a:ext cx="5650496" cy="3251200"/>
          </a:xfrm>
        </p:spPr>
      </p:pic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D01869CB-9662-CD4D-6BF2-25AB8B9E123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69" t="-511" r="9499" b="511"/>
          <a:stretch/>
        </p:blipFill>
        <p:spPr>
          <a:xfrm>
            <a:off x="-635823" y="2330335"/>
            <a:ext cx="5650496" cy="3251200"/>
          </a:xfr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138442A-59B1-5254-2B5F-043CD4CFFD8A}"/>
              </a:ext>
            </a:extLst>
          </p:cNvPr>
          <p:cNvSpPr txBox="1"/>
          <p:nvPr/>
        </p:nvSpPr>
        <p:spPr>
          <a:xfrm>
            <a:off x="365760" y="5839858"/>
            <a:ext cx="671668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Montserrat SemiBold" pitchFamily="2" charset="77"/>
                <a:ea typeface="Century Gothic"/>
                <a:cs typeface="Century Gothic"/>
                <a:sym typeface="Century Gothic"/>
              </a:rPr>
              <a:t>RANCHO CUCAMONGA STATION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09D7860-485F-7035-4E4B-52F820094392}"/>
              </a:ext>
            </a:extLst>
          </p:cNvPr>
          <p:cNvSpPr txBox="1"/>
          <p:nvPr/>
        </p:nvSpPr>
        <p:spPr>
          <a:xfrm>
            <a:off x="6972080" y="5839856"/>
            <a:ext cx="396184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Montserrat SemiBold" pitchFamily="2" charset="77"/>
                <a:ea typeface="Century Gothic"/>
                <a:cs typeface="Century Gothic"/>
                <a:sym typeface="Century Gothic"/>
              </a:rPr>
              <a:t>VICTOR VALLEY (similar Hesperia) </a:t>
            </a:r>
            <a:b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Montserrat SemiBold" pitchFamily="2" charset="77"/>
                <a:ea typeface="Century Gothic"/>
                <a:cs typeface="Century Gothic"/>
                <a:sym typeface="Century Gothic"/>
              </a:rPr>
            </a:b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Montserrat SemiBold" pitchFamily="2" charset="77"/>
                <a:ea typeface="Century Gothic"/>
                <a:cs typeface="Century Gothic"/>
                <a:sym typeface="Century Gothic"/>
              </a:rPr>
              <a:t>IN-LINE STATION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363636"/>
              </a:solidFill>
              <a:effectLst/>
              <a:uLnTx/>
              <a:uFillTx/>
              <a:latin typeface="Montserrat SemiBold" pitchFamily="2" charset="77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6" name="Picture 7" descr="A picture containing food, drawing&#10;&#10;Description automatically generated">
            <a:extLst>
              <a:ext uri="{FF2B5EF4-FFF2-40B4-BE49-F238E27FC236}">
                <a16:creationId xmlns:a16="http://schemas.microsoft.com/office/drawing/2014/main" id="{BFC9B7F1-BB2C-EEBF-FE1F-836C13EDC9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868" y="6043453"/>
            <a:ext cx="1320367" cy="31884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238DB808-88C5-E036-E7A4-E20FBFB972F2}"/>
              </a:ext>
            </a:extLst>
          </p:cNvPr>
          <p:cNvSpPr txBox="1">
            <a:spLocks/>
          </p:cNvSpPr>
          <p:nvPr/>
        </p:nvSpPr>
        <p:spPr>
          <a:xfrm rot="10800000" flipV="1">
            <a:off x="7564583" y="482139"/>
            <a:ext cx="5461085" cy="1955581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srgbClr val="5DBA47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COORDINATION WITH METROLINK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TIMETABLE SCHEDULING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SEAMLESS TRANSFERS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TICKETING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BRANDING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700" b="1" i="0" u="none" strike="noStrike" kern="1200" cap="none" spc="0" normalizeH="0" baseline="0" noProof="0" dirty="0">
              <a:ln>
                <a:noFill/>
              </a:ln>
              <a:solidFill>
                <a:srgbClr val="36363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1" indent="0" algn="l" defTabSz="9144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700" b="1" i="0" u="none" strike="noStrike" kern="1200" cap="none" spc="0" normalizeH="0" baseline="0" noProof="0" dirty="0">
              <a:ln>
                <a:noFill/>
              </a:ln>
              <a:solidFill>
                <a:srgbClr val="36363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1" indent="0" algn="l" defTabSz="9144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srgbClr val="36363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blue and white logo&#10;&#10;Description automatically generated">
            <a:extLst>
              <a:ext uri="{FF2B5EF4-FFF2-40B4-BE49-F238E27FC236}">
                <a16:creationId xmlns:a16="http://schemas.microsoft.com/office/drawing/2014/main" id="{62CED183-905E-EDF1-7FF1-80F92A8366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39633" y="1125878"/>
            <a:ext cx="3775570" cy="1075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301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FE398B-25AF-C3B9-0460-3AEB5522A0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">
            <a:extLst>
              <a:ext uri="{FF2B5EF4-FFF2-40B4-BE49-F238E27FC236}">
                <a16:creationId xmlns:a16="http://schemas.microsoft.com/office/drawing/2014/main" id="{8EC70F81-02A3-1240-6620-1C87A73E35CF}"/>
              </a:ext>
            </a:extLst>
          </p:cNvPr>
          <p:cNvSpPr/>
          <p:nvPr/>
        </p:nvSpPr>
        <p:spPr>
          <a:xfrm>
            <a:off x="4150640" y="0"/>
            <a:ext cx="8041361" cy="6858000"/>
          </a:xfrm>
          <a:custGeom>
            <a:avLst/>
            <a:gdLst>
              <a:gd name="connsiteX0" fmla="*/ 5939199 w 12062041"/>
              <a:gd name="connsiteY0" fmla="*/ 0 h 10287000"/>
              <a:gd name="connsiteX1" fmla="*/ 7701056 w 12062041"/>
              <a:gd name="connsiteY1" fmla="*/ 0 h 10287000"/>
              <a:gd name="connsiteX2" fmla="*/ 11983263 w 12062041"/>
              <a:gd name="connsiteY2" fmla="*/ 0 h 10287000"/>
              <a:gd name="connsiteX3" fmla="*/ 12062041 w 12062041"/>
              <a:gd name="connsiteY3" fmla="*/ 0 h 10287000"/>
              <a:gd name="connsiteX4" fmla="*/ 12062041 w 12062041"/>
              <a:gd name="connsiteY4" fmla="*/ 2996452 h 10287000"/>
              <a:gd name="connsiteX5" fmla="*/ 12062041 w 12062041"/>
              <a:gd name="connsiteY5" fmla="*/ 4610100 h 10287000"/>
              <a:gd name="connsiteX6" fmla="*/ 12062041 w 12062041"/>
              <a:gd name="connsiteY6" fmla="*/ 6322835 h 10287000"/>
              <a:gd name="connsiteX7" fmla="*/ 12062041 w 12062041"/>
              <a:gd name="connsiteY7" fmla="*/ 10287000 h 10287000"/>
              <a:gd name="connsiteX8" fmla="*/ 7852844 w 12062041"/>
              <a:gd name="connsiteY8" fmla="*/ 10287000 h 10287000"/>
              <a:gd name="connsiteX9" fmla="*/ 6575639 w 12062041"/>
              <a:gd name="connsiteY9" fmla="*/ 10287000 h 10287000"/>
              <a:gd name="connsiteX10" fmla="*/ 0 w 12062041"/>
              <a:gd name="connsiteY10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062041" h="10287000">
                <a:moveTo>
                  <a:pt x="5939199" y="0"/>
                </a:moveTo>
                <a:lnTo>
                  <a:pt x="7701056" y="0"/>
                </a:lnTo>
                <a:lnTo>
                  <a:pt x="11983263" y="0"/>
                </a:lnTo>
                <a:lnTo>
                  <a:pt x="12062041" y="0"/>
                </a:lnTo>
                <a:lnTo>
                  <a:pt x="12062041" y="2996452"/>
                </a:lnTo>
                <a:lnTo>
                  <a:pt x="12062041" y="4610100"/>
                </a:lnTo>
                <a:lnTo>
                  <a:pt x="12062041" y="6322835"/>
                </a:lnTo>
                <a:lnTo>
                  <a:pt x="12062041" y="10287000"/>
                </a:lnTo>
                <a:lnTo>
                  <a:pt x="7852844" y="10287000"/>
                </a:lnTo>
                <a:lnTo>
                  <a:pt x="6575639" y="10287000"/>
                </a:lnTo>
                <a:lnTo>
                  <a:pt x="0" y="10287000"/>
                </a:lnTo>
                <a:close/>
              </a:path>
            </a:pathLst>
          </a:custGeom>
          <a:solidFill>
            <a:srgbClr val="5DBA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2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3149627-23D2-A61E-9F88-68F510E760C0}"/>
              </a:ext>
            </a:extLst>
          </p:cNvPr>
          <p:cNvSpPr txBox="1"/>
          <p:nvPr/>
        </p:nvSpPr>
        <p:spPr>
          <a:xfrm>
            <a:off x="8564880" y="2088661"/>
            <a:ext cx="2852351" cy="99501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4800" spc="300">
                <a:solidFill>
                  <a:schemeClr val="bg1"/>
                </a:solidFill>
                <a:latin typeface="Montserrat ExtraBold" panose="00000900000000000000" pitchFamily="50" charset="0"/>
              </a:defRPr>
            </a:lvl1pPr>
          </a:lstStyle>
          <a:p>
            <a:pPr>
              <a:defRPr/>
            </a:pPr>
            <a:r>
              <a:rPr lang="en-US" altLang="zh-CN" sz="2933" dirty="0"/>
              <a:t>ROLLING STOCK </a:t>
            </a:r>
          </a:p>
        </p:txBody>
      </p:sp>
      <p:pic>
        <p:nvPicPr>
          <p:cNvPr id="5" name="Picture Placeholder 4" descr="A train and cars on a road&#10;&#10;Description automatically generated">
            <a:extLst>
              <a:ext uri="{FF2B5EF4-FFF2-40B4-BE49-F238E27FC236}">
                <a16:creationId xmlns:a16="http://schemas.microsoft.com/office/drawing/2014/main" id="{8203520B-519B-43B4-0677-49CBEE9B3E0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8" b="4028"/>
          <a:stretch>
            <a:fillRect/>
          </a:stretch>
        </p:blipFill>
        <p:spPr>
          <a:xfrm>
            <a:off x="1" y="1005840"/>
            <a:ext cx="8900159" cy="4663440"/>
          </a:xfrm>
        </p:spPr>
      </p:pic>
      <p:sp>
        <p:nvSpPr>
          <p:cNvPr id="6" name="TextBox 4">
            <a:extLst>
              <a:ext uri="{FF2B5EF4-FFF2-40B4-BE49-F238E27FC236}">
                <a16:creationId xmlns:a16="http://schemas.microsoft.com/office/drawing/2014/main" id="{23726E43-F07A-F0A8-5B21-F0C8EAC42F7B}"/>
              </a:ext>
            </a:extLst>
          </p:cNvPr>
          <p:cNvSpPr txBox="1"/>
          <p:nvPr/>
        </p:nvSpPr>
        <p:spPr>
          <a:xfrm>
            <a:off x="7809723" y="3103721"/>
            <a:ext cx="3730006" cy="300531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171450" indent="-171450" defTabSz="914400">
              <a:lnSpc>
                <a:spcPct val="150000"/>
              </a:lnSpc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chemeClr val="bg1"/>
                </a:solidFill>
                <a:latin typeface="Montserrat Medium" pitchFamily="2" charset="77"/>
              </a:rPr>
              <a:t>Fully electric-powered trains capable of 200+ mph</a:t>
            </a:r>
          </a:p>
          <a:p>
            <a:pPr marL="171450" indent="-171450" defTabSz="914400">
              <a:lnSpc>
                <a:spcPct val="150000"/>
              </a:lnSpc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chemeClr val="bg1"/>
                </a:solidFill>
                <a:latin typeface="Montserrat Medium" pitchFamily="2" charset="77"/>
              </a:rPr>
              <a:t>Approx. 430 passengers per train</a:t>
            </a:r>
          </a:p>
          <a:p>
            <a:pPr marL="171450" indent="-171450" defTabSz="914400">
              <a:lnSpc>
                <a:spcPct val="150000"/>
              </a:lnSpc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chemeClr val="bg1"/>
                </a:solidFill>
                <a:latin typeface="Montserrat Medium" pitchFamily="2" charset="77"/>
              </a:rPr>
              <a:t>Trains can be coupled to double capacity</a:t>
            </a:r>
          </a:p>
          <a:p>
            <a:pPr marL="171450" indent="-171450" defTabSz="914400">
              <a:lnSpc>
                <a:spcPct val="150000"/>
              </a:lnSpc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chemeClr val="bg1"/>
                </a:solidFill>
                <a:latin typeface="Montserrat Medium" pitchFamily="2" charset="77"/>
              </a:rPr>
              <a:t>Initial order of 10 trainsets</a:t>
            </a:r>
          </a:p>
          <a:p>
            <a:pPr marL="171450" indent="-171450" defTabSz="914400">
              <a:lnSpc>
                <a:spcPct val="150000"/>
              </a:lnSpc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chemeClr val="bg1"/>
                </a:solidFill>
                <a:latin typeface="Montserrat Medium" pitchFamily="2" charset="77"/>
              </a:rPr>
              <a:t>Interoperable with CAHSR </a:t>
            </a:r>
          </a:p>
        </p:txBody>
      </p:sp>
      <p:sp>
        <p:nvSpPr>
          <p:cNvPr id="7" name="TextBox 11">
            <a:extLst>
              <a:ext uri="{FF2B5EF4-FFF2-40B4-BE49-F238E27FC236}">
                <a16:creationId xmlns:a16="http://schemas.microsoft.com/office/drawing/2014/main" id="{EB3D1693-EA6D-125F-A3EC-7518E854D470}"/>
              </a:ext>
            </a:extLst>
          </p:cNvPr>
          <p:cNvSpPr txBox="1"/>
          <p:nvPr/>
        </p:nvSpPr>
        <p:spPr>
          <a:xfrm>
            <a:off x="0" y="810876"/>
            <a:ext cx="6108192" cy="369332"/>
          </a:xfrm>
          <a:prstGeom prst="rect">
            <a:avLst/>
          </a:prstGeom>
          <a:solidFill>
            <a:srgbClr val="5DBA47"/>
          </a:solidFill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pc="300" dirty="0">
                <a:solidFill>
                  <a:schemeClr val="bg1"/>
                </a:solidFill>
                <a:latin typeface="Montserrat ExtraBold" panose="00000900000000000000" pitchFamily="50" charset="0"/>
              </a:rPr>
              <a:t>SIEMENS AMERICAN PIONEER 220</a:t>
            </a:r>
          </a:p>
        </p:txBody>
      </p:sp>
      <p:pic>
        <p:nvPicPr>
          <p:cNvPr id="8" name="Picture 7" descr="A picture containing food, drawing&#10;&#10;Description automatically generated">
            <a:extLst>
              <a:ext uri="{FF2B5EF4-FFF2-40B4-BE49-F238E27FC236}">
                <a16:creationId xmlns:a16="http://schemas.microsoft.com/office/drawing/2014/main" id="{320AC6F2-5B81-FC0B-9BB4-8816E2D5BA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868" y="6043453"/>
            <a:ext cx="1320367" cy="318849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504722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CF4CED-8CBF-D6A9-16AA-55ACBCD6F4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E74C6FEE-1C8E-0532-E3DC-7EE6FC81D5A3}"/>
              </a:ext>
            </a:extLst>
          </p:cNvPr>
          <p:cNvSpPr/>
          <p:nvPr/>
        </p:nvSpPr>
        <p:spPr>
          <a:xfrm>
            <a:off x="10665725" y="4215223"/>
            <a:ext cx="1526275" cy="2642776"/>
          </a:xfrm>
          <a:custGeom>
            <a:avLst/>
            <a:gdLst>
              <a:gd name="connsiteX0" fmla="*/ 1526520 w 1526520"/>
              <a:gd name="connsiteY0" fmla="*/ 0 h 2644012"/>
              <a:gd name="connsiteX1" fmla="*/ 1526520 w 1526520"/>
              <a:gd name="connsiteY1" fmla="*/ 2644012 h 2644012"/>
              <a:gd name="connsiteX2" fmla="*/ 0 w 1526520"/>
              <a:gd name="connsiteY2" fmla="*/ 2644012 h 2644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26520" h="2644012">
                <a:moveTo>
                  <a:pt x="1526520" y="0"/>
                </a:moveTo>
                <a:lnTo>
                  <a:pt x="1526520" y="2644012"/>
                </a:lnTo>
                <a:lnTo>
                  <a:pt x="0" y="2644012"/>
                </a:lnTo>
                <a:close/>
              </a:path>
            </a:pathLst>
          </a:custGeom>
          <a:solidFill>
            <a:srgbClr val="5DBA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785A3EF-5FFC-914B-0D43-40BF972BA043}"/>
              </a:ext>
            </a:extLst>
          </p:cNvPr>
          <p:cNvSpPr txBox="1"/>
          <p:nvPr/>
        </p:nvSpPr>
        <p:spPr>
          <a:xfrm>
            <a:off x="441755" y="542304"/>
            <a:ext cx="4398602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spcBef>
                <a:spcPts val="1200"/>
              </a:spcBef>
              <a:defRPr sz="4800" spc="300">
                <a:solidFill>
                  <a:schemeClr val="tx1">
                    <a:lumMod val="85000"/>
                    <a:lumOff val="15000"/>
                  </a:schemeClr>
                </a:solidFill>
                <a:latin typeface="Montserrat ExtraBold" panose="00000900000000000000" pitchFamily="50" charset="0"/>
                <a:ea typeface="Lato Thin" panose="020F0502020204030203" pitchFamily="34" charset="0"/>
                <a:cs typeface="Lato Thin" panose="020F0502020204030203" pitchFamily="34" charset="0"/>
              </a:defRPr>
            </a:lvl1pPr>
          </a:lstStyle>
          <a:p>
            <a:r>
              <a:rPr lang="en-US" altLang="zh-CN" sz="2667" dirty="0"/>
              <a:t>Latest Timeline of Events</a:t>
            </a: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524F8232-BD52-FC6C-AABC-0809D2CB0D2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16" b="14580"/>
          <a:stretch/>
        </p:blipFill>
        <p:spPr>
          <a:xfrm>
            <a:off x="4507500" y="3241877"/>
            <a:ext cx="6449559" cy="1946692"/>
          </a:xfrm>
        </p:spPr>
      </p:pic>
      <p:pic>
        <p:nvPicPr>
          <p:cNvPr id="12" name="Picture 7" descr="A picture containing food, drawing&#10;&#10;Description automatically generated">
            <a:extLst>
              <a:ext uri="{FF2B5EF4-FFF2-40B4-BE49-F238E27FC236}">
                <a16:creationId xmlns:a16="http://schemas.microsoft.com/office/drawing/2014/main" id="{0E2AE112-750B-DE53-DB3B-7C71CC9AC4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868" y="6043453"/>
            <a:ext cx="1320367" cy="31884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2" name="Google Shape;152;p20">
            <a:extLst>
              <a:ext uri="{FF2B5EF4-FFF2-40B4-BE49-F238E27FC236}">
                <a16:creationId xmlns:a16="http://schemas.microsoft.com/office/drawing/2014/main" id="{A7652EB6-B1E9-A717-0904-990A5F45109F}"/>
              </a:ext>
            </a:extLst>
          </p:cNvPr>
          <p:cNvSpPr txBox="1"/>
          <p:nvPr/>
        </p:nvSpPr>
        <p:spPr>
          <a:xfrm>
            <a:off x="247952" y="1368241"/>
            <a:ext cx="8711456" cy="4121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Tx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363636"/>
              </a:solidFill>
              <a:effectLst/>
              <a:uLnTx/>
              <a:uFillTx/>
              <a:latin typeface="Montserrat" pitchFamily="2" charset="77"/>
              <a:ea typeface="Century Gothic"/>
              <a:cs typeface="Century Gothic"/>
              <a:sym typeface="Century Gothic"/>
            </a:endParaRPr>
          </a:p>
          <a:p>
            <a:pPr marR="0" lvl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Tx/>
              <a:tabLst/>
              <a:defRPr/>
            </a:pPr>
            <a:r>
              <a:rPr lang="en-US" sz="1000" b="1" dirty="0">
                <a:solidFill>
                  <a:srgbClr val="5DBA47"/>
                </a:solidFill>
                <a:latin typeface="Montserrat" pitchFamily="2" charset="77"/>
                <a:sym typeface="Century Gothic"/>
              </a:rPr>
              <a:t>May 2024: </a:t>
            </a:r>
            <a:r>
              <a:rPr lang="en-US" sz="1600" b="1" dirty="0">
                <a:solidFill>
                  <a:srgbClr val="363636"/>
                </a:solidFill>
                <a:latin typeface="Montserrat" pitchFamily="2" charset="77"/>
                <a:sym typeface="Century Gothic"/>
              </a:rPr>
              <a:t>Siemens Selected </a:t>
            </a:r>
            <a:r>
              <a:rPr lang="en-US" sz="1600" b="1" dirty="0">
                <a:latin typeface="Montserrat" pitchFamily="2" charset="77"/>
                <a:sym typeface="Century Gothic"/>
              </a:rPr>
              <a:t>as Rolling Stock Manufacturer</a:t>
            </a:r>
          </a:p>
          <a:p>
            <a:pPr marR="0" lvl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Tx/>
              <a:tabLst/>
              <a:defRPr/>
            </a:pPr>
            <a:r>
              <a:rPr lang="en-US" sz="1000" b="1" dirty="0">
                <a:solidFill>
                  <a:srgbClr val="5DBA47"/>
                </a:solidFill>
                <a:latin typeface="Montserrat" pitchFamily="2" charset="77"/>
                <a:sym typeface="Century Gothic"/>
              </a:rPr>
              <a:t>Sept 2024: </a:t>
            </a:r>
            <a:r>
              <a:rPr lang="en-US" sz="1600" b="1" dirty="0">
                <a:latin typeface="Montserrat" pitchFamily="2" charset="77"/>
                <a:sym typeface="Century Gothic"/>
              </a:rPr>
              <a:t>Siemens Announces New York Facility</a:t>
            </a:r>
          </a:p>
          <a:p>
            <a:pPr marR="0" lvl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Tx/>
              <a:tabLst/>
              <a:defRPr/>
            </a:pPr>
            <a:r>
              <a:rPr lang="en-US" sz="1000" b="1" dirty="0">
                <a:solidFill>
                  <a:srgbClr val="5DBA47"/>
                </a:solidFill>
                <a:latin typeface="Montserrat" pitchFamily="2" charset="77"/>
                <a:sym typeface="Century Gothic"/>
              </a:rPr>
              <a:t>Sept 2024: </a:t>
            </a:r>
            <a:r>
              <a:rPr lang="en-US" sz="1600" b="1" dirty="0">
                <a:latin typeface="Montserrat" pitchFamily="2" charset="77"/>
                <a:sym typeface="Century Gothic"/>
              </a:rPr>
              <a:t>$3B FSP Grant Agreement Signed</a:t>
            </a:r>
          </a:p>
          <a:p>
            <a:pPr>
              <a:lnSpc>
                <a:spcPct val="200000"/>
              </a:lnSpc>
              <a:buClr>
                <a:srgbClr val="00B050"/>
              </a:buClr>
              <a:defRPr/>
            </a:pPr>
            <a:r>
              <a:rPr lang="en-US" sz="1000" b="1" dirty="0">
                <a:solidFill>
                  <a:srgbClr val="5DBA47"/>
                </a:solidFill>
                <a:latin typeface="Montserrat" pitchFamily="2" charset="77"/>
                <a:sym typeface="Century Gothic"/>
              </a:rPr>
              <a:t>March 2025: </a:t>
            </a:r>
            <a:r>
              <a:rPr lang="en-US" sz="1600" b="1" dirty="0">
                <a:latin typeface="Montserrat" pitchFamily="2" charset="77"/>
                <a:sym typeface="Century Gothic"/>
              </a:rPr>
              <a:t>$2.5 B PAB’S issued</a:t>
            </a:r>
          </a:p>
          <a:p>
            <a:pPr>
              <a:lnSpc>
                <a:spcPct val="200000"/>
              </a:lnSpc>
              <a:buClr>
                <a:srgbClr val="00B050"/>
              </a:buClr>
              <a:defRPr/>
            </a:pPr>
            <a:r>
              <a:rPr lang="en-US" sz="1000" b="1" dirty="0">
                <a:solidFill>
                  <a:srgbClr val="5DBA47"/>
                </a:solidFill>
                <a:latin typeface="Montserrat" pitchFamily="2" charset="77"/>
                <a:sym typeface="Century Gothic"/>
              </a:rPr>
              <a:t>Current: </a:t>
            </a:r>
            <a:r>
              <a:rPr lang="en-US" sz="1600" b="1" dirty="0">
                <a:latin typeface="Montserrat" pitchFamily="2" charset="77"/>
                <a:sym typeface="Century Gothic"/>
              </a:rPr>
              <a:t>Finalizing contracts with DB teams</a:t>
            </a:r>
          </a:p>
          <a:p>
            <a:pPr>
              <a:lnSpc>
                <a:spcPct val="200000"/>
              </a:lnSpc>
              <a:buClr>
                <a:srgbClr val="00B050"/>
              </a:buClr>
              <a:defRPr/>
            </a:pPr>
            <a:endParaRPr lang="en-US" sz="1600" b="1" dirty="0">
              <a:latin typeface="Montserrat" pitchFamily="2" charset="77"/>
              <a:sym typeface="Century Gothic"/>
            </a:endParaRPr>
          </a:p>
          <a:p>
            <a:pPr>
              <a:lnSpc>
                <a:spcPct val="200000"/>
              </a:lnSpc>
              <a:buClr>
                <a:srgbClr val="00B050"/>
              </a:buClr>
              <a:defRPr/>
            </a:pPr>
            <a:endParaRPr lang="en-US" sz="1600" b="1" dirty="0">
              <a:latin typeface="Montserrat" pitchFamily="2" charset="77"/>
              <a:sym typeface="Century Gothic"/>
            </a:endParaRPr>
          </a:p>
          <a:p>
            <a:pPr marR="0" lvl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Tx/>
              <a:tabLst/>
              <a:defRPr/>
            </a:pPr>
            <a:endParaRPr sz="1600" b="1" dirty="0">
              <a:latin typeface="Montserrat" pitchFamily="2" charset="77"/>
              <a:sym typeface="Century Gothic"/>
            </a:endParaRPr>
          </a:p>
        </p:txBody>
      </p:sp>
      <p:pic>
        <p:nvPicPr>
          <p:cNvPr id="3" name="Picture Placeholder 9">
            <a:extLst>
              <a:ext uri="{FF2B5EF4-FFF2-40B4-BE49-F238E27FC236}">
                <a16:creationId xmlns:a16="http://schemas.microsoft.com/office/drawing/2014/main" id="{7F634ABA-7EE0-E9EF-A54F-7BDCFE84FD1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8571" t="19565" r="-18571" b="34783"/>
          <a:stretch/>
        </p:blipFill>
        <p:spPr>
          <a:xfrm>
            <a:off x="5619049" y="1321637"/>
            <a:ext cx="6400800" cy="1920240"/>
          </a:xfrm>
          <a:custGeom>
            <a:avLst/>
            <a:gdLst>
              <a:gd name="connsiteX0" fmla="*/ 1685886 w 9686104"/>
              <a:gd name="connsiteY0" fmla="*/ 0 h 2920037"/>
              <a:gd name="connsiteX1" fmla="*/ 9686104 w 9686104"/>
              <a:gd name="connsiteY1" fmla="*/ 0 h 2920037"/>
              <a:gd name="connsiteX2" fmla="*/ 8000220 w 9686104"/>
              <a:gd name="connsiteY2" fmla="*/ 2920037 h 2920037"/>
              <a:gd name="connsiteX3" fmla="*/ 0 w 9686104"/>
              <a:gd name="connsiteY3" fmla="*/ 2920037 h 2920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686104" h="2920037">
                <a:moveTo>
                  <a:pt x="1685886" y="0"/>
                </a:moveTo>
                <a:lnTo>
                  <a:pt x="9686104" y="0"/>
                </a:lnTo>
                <a:lnTo>
                  <a:pt x="8000220" y="2920037"/>
                </a:lnTo>
                <a:lnTo>
                  <a:pt x="0" y="2920037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545830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>
            <a:extLst>
              <a:ext uri="{FF2B5EF4-FFF2-40B4-BE49-F238E27FC236}">
                <a16:creationId xmlns:a16="http://schemas.microsoft.com/office/drawing/2014/main" id="{C9D0F594-AACD-CBC3-5E98-DF16BAC72E26}"/>
              </a:ext>
            </a:extLst>
          </p:cNvPr>
          <p:cNvSpPr/>
          <p:nvPr/>
        </p:nvSpPr>
        <p:spPr>
          <a:xfrm>
            <a:off x="1020790" y="76106"/>
            <a:ext cx="11128310" cy="97421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79C7E3-10EA-49B5-8842-2BC0633C9F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7DBB76-175D-1245-85F2-011672EF83D4}" type="slidenum">
              <a:rPr kumimoji="0" lang="en-US" sz="788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tura PT Book" panose="020B0502020204020303" pitchFamily="34" charset="77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788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utura PT Book" panose="020B0502020204020303" pitchFamily="34" charset="77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17E9E58-DCF5-B644-D95A-08BD4C0D0322}"/>
              </a:ext>
            </a:extLst>
          </p:cNvPr>
          <p:cNvSpPr/>
          <p:nvPr/>
        </p:nvSpPr>
        <p:spPr>
          <a:xfrm>
            <a:off x="696361" y="1697477"/>
            <a:ext cx="1390261" cy="1390261"/>
          </a:xfrm>
          <a:prstGeom prst="ellipse">
            <a:avLst/>
          </a:prstGeom>
          <a:noFill/>
          <a:ln w="19050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6" name="Graphic 15" descr="Email outline">
            <a:extLst>
              <a:ext uri="{FF2B5EF4-FFF2-40B4-BE49-F238E27FC236}">
                <a16:creationId xmlns:a16="http://schemas.microsoft.com/office/drawing/2014/main" id="{9B3861B3-44FE-590E-5617-A3328D4324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4292" y="1860294"/>
            <a:ext cx="914400" cy="914400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081C992E-CBD3-3C4E-BDFC-9B13D97F6C75}"/>
              </a:ext>
            </a:extLst>
          </p:cNvPr>
          <p:cNvSpPr txBox="1"/>
          <p:nvPr/>
        </p:nvSpPr>
        <p:spPr>
          <a:xfrm>
            <a:off x="0" y="361303"/>
            <a:ext cx="1219200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67" spc="300" dirty="0">
                <a:solidFill>
                  <a:srgbClr val="000000">
                    <a:lumMod val="85000"/>
                    <a:lumOff val="15000"/>
                  </a:srgbClr>
                </a:solidFill>
                <a:latin typeface="Montserrat ExtraBold" panose="00000900000000000000" pitchFamily="50" charset="0"/>
                <a:cs typeface="Lato Thin" panose="020F0502020204030203" pitchFamily="34" charset="0"/>
              </a:rPr>
              <a:t>CONTACT US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20642B2-9CEF-A1A3-90BD-1C5E2C3EBC8A}"/>
              </a:ext>
            </a:extLst>
          </p:cNvPr>
          <p:cNvSpPr txBox="1"/>
          <p:nvPr/>
        </p:nvSpPr>
        <p:spPr>
          <a:xfrm>
            <a:off x="2202165" y="1076131"/>
            <a:ext cx="38182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5DBA47"/>
              </a:solidFill>
              <a:effectLst/>
              <a:uLnTx/>
              <a:uFillTx/>
              <a:latin typeface="Montserrat" pitchFamily="2" charset="77"/>
              <a:cs typeface="Futura PT Book" panose="020B060402020202020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chemeClr val="bg2">
                    <a:lumMod val="10000"/>
                  </a:schemeClr>
                </a:solidFill>
                <a:latin typeface="Montserrat" pitchFamily="2" charset="77"/>
                <a:cs typeface="Futura PT Book" panose="020B0604020202020204" charset="0"/>
              </a:rPr>
              <a:t>Ben Porritt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Montserrat" pitchFamily="2" charset="77"/>
              <a:cs typeface="Futura PT Book" panose="020B060402020202020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rgbClr val="363636"/>
                </a:solidFill>
                <a:latin typeface="Montserrat" pitchFamily="2" charset="77"/>
                <a:cs typeface="Futura PT Book" panose="020B0604020202020204" charset="0"/>
                <a:hlinkClick r:id="rId4"/>
              </a:rPr>
              <a:t>ben@gobrightline.com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63636"/>
              </a:solidFill>
              <a:effectLst/>
              <a:uLnTx/>
              <a:uFillTx/>
              <a:latin typeface="Montserrat" pitchFamily="2" charset="77"/>
              <a:cs typeface="Futura PT Book" panose="020B0604020202020204" charset="0"/>
            </a:endParaRPr>
          </a:p>
        </p:txBody>
      </p:sp>
      <p:sp>
        <p:nvSpPr>
          <p:cNvPr id="50" name="Isosceles Triangle 49">
            <a:extLst>
              <a:ext uri="{FF2B5EF4-FFF2-40B4-BE49-F238E27FC236}">
                <a16:creationId xmlns:a16="http://schemas.microsoft.com/office/drawing/2014/main" id="{687F0416-2370-2CA1-8059-65A8FE20B4B7}"/>
              </a:ext>
            </a:extLst>
          </p:cNvPr>
          <p:cNvSpPr/>
          <p:nvPr/>
        </p:nvSpPr>
        <p:spPr>
          <a:xfrm rot="254319">
            <a:off x="252493" y="133693"/>
            <a:ext cx="1167065" cy="666026"/>
          </a:xfrm>
          <a:prstGeom prst="triangl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3" name="Picture 2" descr="A screenshot of a social media app&#10;&#10;Description automatically generated">
            <a:extLst>
              <a:ext uri="{FF2B5EF4-FFF2-40B4-BE49-F238E27FC236}">
                <a16:creationId xmlns:a16="http://schemas.microsoft.com/office/drawing/2014/main" id="{DCC3C032-788A-F445-3E38-442F56F1F8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1413" y="4551523"/>
            <a:ext cx="7273690" cy="196888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8D34F42-3806-A0D8-196A-B9E41422F55C}"/>
              </a:ext>
            </a:extLst>
          </p:cNvPr>
          <p:cNvSpPr txBox="1"/>
          <p:nvPr/>
        </p:nvSpPr>
        <p:spPr>
          <a:xfrm>
            <a:off x="0" y="1017684"/>
            <a:ext cx="1219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5DBA47"/>
                </a:solidFill>
                <a:latin typeface="Montserrat" pitchFamily="2" charset="77"/>
                <a:cs typeface="Futura PT Book" panose="020B0604020202020204" charset="0"/>
              </a:rPr>
              <a:t> Media Inquiries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59D4B2-49E6-504F-18E8-491E9F7E8CB1}"/>
              </a:ext>
            </a:extLst>
          </p:cNvPr>
          <p:cNvSpPr txBox="1"/>
          <p:nvPr/>
        </p:nvSpPr>
        <p:spPr>
          <a:xfrm>
            <a:off x="2619632" y="2763727"/>
            <a:ext cx="70309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chemeClr val="bg2">
                    <a:lumMod val="10000"/>
                  </a:schemeClr>
                </a:solidFill>
                <a:latin typeface="Montserrat" pitchFamily="2" charset="77"/>
                <a:cs typeface="Futura PT Book" panose="020B0604020202020204" charset="0"/>
              </a:rPr>
              <a:t>Asha Jones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Montserrat" pitchFamily="2" charset="77"/>
              <a:cs typeface="Futura PT Book" panose="020B060402020202020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chemeClr val="accent5"/>
                </a:solidFill>
                <a:latin typeface="Montserrat" pitchFamily="2" charset="77"/>
                <a:cs typeface="Futura PT Book" panose="020B0604020202020204" charset="0"/>
                <a:hlinkClick r:id="rId6"/>
              </a:rPr>
              <a:t>ajones@brightlinewest.com</a:t>
            </a:r>
            <a:endParaRPr lang="en-US" sz="2400" dirty="0">
              <a:solidFill>
                <a:schemeClr val="accent5"/>
              </a:solidFill>
              <a:latin typeface="Montserrat" pitchFamily="2" charset="77"/>
              <a:cs typeface="Futura PT Book" panose="020B060402020202020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Montserrat" pitchFamily="2" charset="77"/>
              <a:cs typeface="Futura PT Book" panose="020B060402020202020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6D7FA60-7B88-A5AA-F52A-A34C23C8A909}"/>
              </a:ext>
            </a:extLst>
          </p:cNvPr>
          <p:cNvSpPr txBox="1"/>
          <p:nvPr/>
        </p:nvSpPr>
        <p:spPr>
          <a:xfrm>
            <a:off x="5943600" y="1076131"/>
            <a:ext cx="51565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5DBA47"/>
              </a:solidFill>
              <a:effectLst/>
              <a:uLnTx/>
              <a:uFillTx/>
              <a:latin typeface="Montserrat" pitchFamily="2" charset="77"/>
              <a:cs typeface="Futura PT Book" panose="020B0604020202020204" charset="0"/>
            </a:endParaRPr>
          </a:p>
          <a:p>
            <a:pPr algn="ctr">
              <a:defRPr/>
            </a:pPr>
            <a:r>
              <a:rPr lang="en-US" sz="2400" b="1" dirty="0">
                <a:solidFill>
                  <a:schemeClr val="bg2">
                    <a:lumMod val="10000"/>
                  </a:schemeClr>
                </a:solidFill>
                <a:latin typeface="Montserrat" pitchFamily="2" charset="77"/>
                <a:cs typeface="Futura PT Book" panose="020B0604020202020204" charset="0"/>
              </a:rPr>
              <a:t>Antonio </a:t>
            </a:r>
            <a:r>
              <a:rPr lang="en-US" sz="2400" b="1" dirty="0" err="1">
                <a:solidFill>
                  <a:schemeClr val="bg2">
                    <a:lumMod val="10000"/>
                  </a:schemeClr>
                </a:solidFill>
                <a:latin typeface="Montserrat" pitchFamily="2" charset="77"/>
                <a:cs typeface="Futura PT Book" panose="020B0604020202020204" charset="0"/>
              </a:rPr>
              <a:t>Castelan</a:t>
            </a:r>
            <a:r>
              <a:rPr lang="en-US" sz="2400" b="1" dirty="0">
                <a:solidFill>
                  <a:schemeClr val="bg2">
                    <a:lumMod val="10000"/>
                  </a:schemeClr>
                </a:solidFill>
                <a:latin typeface="Montserrat" pitchFamily="2" charset="77"/>
                <a:cs typeface="Futura PT Book" panose="020B0604020202020204" charset="0"/>
              </a:rPr>
              <a:t> </a:t>
            </a:r>
            <a:r>
              <a:rPr lang="en-US" sz="2400" dirty="0">
                <a:solidFill>
                  <a:srgbClr val="363636"/>
                </a:solidFill>
                <a:latin typeface="Montserrat" pitchFamily="2" charset="77"/>
                <a:cs typeface="Futura PT Book" panose="020B0604020202020204" charset="0"/>
                <a:hlinkClick r:id="rId7"/>
              </a:rPr>
              <a:t>acastelan@brightlinewest.com</a:t>
            </a:r>
            <a:endParaRPr lang="en-US" sz="2400" dirty="0">
              <a:solidFill>
                <a:srgbClr val="363636"/>
              </a:solidFill>
              <a:latin typeface="Montserrat" pitchFamily="2" charset="77"/>
              <a:cs typeface="Futura PT Book" panose="020B060402020202020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3885C6B-C131-0FD5-7211-D6F36C7B7F19}"/>
              </a:ext>
            </a:extLst>
          </p:cNvPr>
          <p:cNvSpPr txBox="1"/>
          <p:nvPr/>
        </p:nvSpPr>
        <p:spPr>
          <a:xfrm>
            <a:off x="0" y="2429047"/>
            <a:ext cx="1219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5DBA47"/>
                </a:solidFill>
                <a:effectLst/>
                <a:uLnTx/>
                <a:uFillTx/>
                <a:latin typeface="Montserrat" pitchFamily="2" charset="77"/>
                <a:cs typeface="Futura PT Book" panose="020B0604020202020204" charset="0"/>
              </a:rPr>
              <a:t>Government Affairs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AE4EA8-0AA0-B84F-6D26-335F2EB015EF}"/>
              </a:ext>
            </a:extLst>
          </p:cNvPr>
          <p:cNvSpPr txBox="1"/>
          <p:nvPr/>
        </p:nvSpPr>
        <p:spPr>
          <a:xfrm>
            <a:off x="0" y="3851556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363636"/>
                </a:solidFill>
                <a:latin typeface="Montserrat" pitchFamily="2" charset="77"/>
                <a:cs typeface="Futura PT Book" panose="020B0604020202020204" charset="0"/>
              </a:rPr>
              <a:t>FOLLOW US</a:t>
            </a:r>
          </a:p>
        </p:txBody>
      </p:sp>
      <p:sp>
        <p:nvSpPr>
          <p:cNvPr id="2" name="Freeform: Shape 2">
            <a:extLst>
              <a:ext uri="{FF2B5EF4-FFF2-40B4-BE49-F238E27FC236}">
                <a16:creationId xmlns:a16="http://schemas.microsoft.com/office/drawing/2014/main" id="{6BE57BD2-CC6D-0F8F-E4C0-1B7451F9DA3C}"/>
              </a:ext>
            </a:extLst>
          </p:cNvPr>
          <p:cNvSpPr/>
          <p:nvPr/>
        </p:nvSpPr>
        <p:spPr>
          <a:xfrm>
            <a:off x="-1" y="0"/>
            <a:ext cx="1526275" cy="2642777"/>
          </a:xfrm>
          <a:custGeom>
            <a:avLst/>
            <a:gdLst>
              <a:gd name="connsiteX0" fmla="*/ 1526520 w 1526520"/>
              <a:gd name="connsiteY0" fmla="*/ 0 h 2644013"/>
              <a:gd name="connsiteX1" fmla="*/ 0 w 1526520"/>
              <a:gd name="connsiteY1" fmla="*/ 2644013 h 2644013"/>
              <a:gd name="connsiteX2" fmla="*/ 0 w 1526520"/>
              <a:gd name="connsiteY2" fmla="*/ 0 h 264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26520" h="2644013">
                <a:moveTo>
                  <a:pt x="1526520" y="0"/>
                </a:moveTo>
                <a:lnTo>
                  <a:pt x="0" y="2644013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4" name="Freeform: Shape 9">
            <a:extLst>
              <a:ext uri="{FF2B5EF4-FFF2-40B4-BE49-F238E27FC236}">
                <a16:creationId xmlns:a16="http://schemas.microsoft.com/office/drawing/2014/main" id="{8B5F9421-20C8-EC9F-3DAB-A4E17F58D90D}"/>
              </a:ext>
            </a:extLst>
          </p:cNvPr>
          <p:cNvSpPr/>
          <p:nvPr/>
        </p:nvSpPr>
        <p:spPr>
          <a:xfrm>
            <a:off x="10665725" y="4215223"/>
            <a:ext cx="1526275" cy="2642776"/>
          </a:xfrm>
          <a:custGeom>
            <a:avLst/>
            <a:gdLst>
              <a:gd name="connsiteX0" fmla="*/ 1526520 w 1526520"/>
              <a:gd name="connsiteY0" fmla="*/ 0 h 2644012"/>
              <a:gd name="connsiteX1" fmla="*/ 1526520 w 1526520"/>
              <a:gd name="connsiteY1" fmla="*/ 2644012 h 2644012"/>
              <a:gd name="connsiteX2" fmla="*/ 0 w 1526520"/>
              <a:gd name="connsiteY2" fmla="*/ 2644012 h 2644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26520" h="2644012">
                <a:moveTo>
                  <a:pt x="1526520" y="0"/>
                </a:moveTo>
                <a:lnTo>
                  <a:pt x="1526520" y="2644012"/>
                </a:lnTo>
                <a:lnTo>
                  <a:pt x="0" y="2644012"/>
                </a:lnTo>
                <a:close/>
              </a:path>
            </a:pathLst>
          </a:custGeom>
          <a:solidFill>
            <a:srgbClr val="5DBA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61197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53D014-E54C-4BBD-9BC6-BE5D8ACCF8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F3D82892-65D5-E4F0-64FD-329C2411C5D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6" r="21910"/>
          <a:stretch/>
        </p:blipFill>
        <p:spPr>
          <a:xfrm>
            <a:off x="4150640" y="0"/>
            <a:ext cx="8041361" cy="6858000"/>
          </a:xfrm>
        </p:spPr>
      </p:pic>
      <p:sp>
        <p:nvSpPr>
          <p:cNvPr id="5" name="Freeform: Shape 4">
            <a:extLst>
              <a:ext uri="{FF2B5EF4-FFF2-40B4-BE49-F238E27FC236}">
                <a16:creationId xmlns:a16="http://schemas.microsoft.com/office/drawing/2014/main" id="{BC72E8D3-FA97-8E69-70F8-34A939FE79B4}"/>
              </a:ext>
            </a:extLst>
          </p:cNvPr>
          <p:cNvSpPr/>
          <p:nvPr/>
        </p:nvSpPr>
        <p:spPr>
          <a:xfrm>
            <a:off x="-961198" y="1997825"/>
            <a:ext cx="8613408" cy="2895600"/>
          </a:xfrm>
          <a:custGeom>
            <a:avLst/>
            <a:gdLst>
              <a:gd name="connsiteX0" fmla="*/ 0 w 11220098"/>
              <a:gd name="connsiteY0" fmla="*/ 0 h 3771900"/>
              <a:gd name="connsiteX1" fmla="*/ 11220098 w 11220098"/>
              <a:gd name="connsiteY1" fmla="*/ 0 h 3771900"/>
              <a:gd name="connsiteX2" fmla="*/ 9042390 w 11220098"/>
              <a:gd name="connsiteY2" fmla="*/ 3771900 h 3771900"/>
              <a:gd name="connsiteX3" fmla="*/ 0 w 11220098"/>
              <a:gd name="connsiteY3" fmla="*/ 3771900 h 377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20098" h="3771900">
                <a:moveTo>
                  <a:pt x="0" y="0"/>
                </a:moveTo>
                <a:lnTo>
                  <a:pt x="11220098" y="0"/>
                </a:lnTo>
                <a:lnTo>
                  <a:pt x="9042390" y="3771900"/>
                </a:lnTo>
                <a:lnTo>
                  <a:pt x="0" y="3771900"/>
                </a:lnTo>
                <a:close/>
              </a:path>
            </a:pathLst>
          </a:custGeom>
          <a:solidFill>
            <a:srgbClr val="5DBA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951E815-7BB9-B932-8559-3351BA7DC609}"/>
              </a:ext>
            </a:extLst>
          </p:cNvPr>
          <p:cNvSpPr txBox="1"/>
          <p:nvPr/>
        </p:nvSpPr>
        <p:spPr>
          <a:xfrm>
            <a:off x="1629540" y="3115669"/>
            <a:ext cx="3767882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spcBef>
                <a:spcPts val="1200"/>
              </a:spcBef>
              <a:defRPr sz="40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Permanent Marker" panose="02000000000000000000" pitchFamily="2" charset="0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33" b="0" i="0" u="none" strike="noStrike" kern="1200" cap="none" spc="2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ExtraBold" panose="00000900000000000000" pitchFamily="50" charset="0"/>
                <a:cs typeface="Times New Roman" panose="02020603050405020304" pitchFamily="18" charset="0"/>
              </a:rPr>
              <a:t>THANK YOU!</a:t>
            </a:r>
          </a:p>
        </p:txBody>
      </p:sp>
      <p:pic>
        <p:nvPicPr>
          <p:cNvPr id="3" name="Picture 7" descr="A picture containing food, drawing&#10;&#10;Description automatically generated">
            <a:extLst>
              <a:ext uri="{FF2B5EF4-FFF2-40B4-BE49-F238E27FC236}">
                <a16:creationId xmlns:a16="http://schemas.microsoft.com/office/drawing/2014/main" id="{06850BBC-4463-D536-0F8A-E4D3FFD452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868" y="6043453"/>
            <a:ext cx="1320367" cy="318849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981420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AFBEB7-C7FB-8EE5-670C-946B069EA6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B950691E-FE7F-31D5-1D10-C07023E91E07}"/>
              </a:ext>
            </a:extLst>
          </p:cNvPr>
          <p:cNvSpPr/>
          <p:nvPr/>
        </p:nvSpPr>
        <p:spPr>
          <a:xfrm flipH="1">
            <a:off x="0" y="0"/>
            <a:ext cx="8041361" cy="6858000"/>
          </a:xfrm>
          <a:custGeom>
            <a:avLst/>
            <a:gdLst>
              <a:gd name="connsiteX0" fmla="*/ 12062042 w 12062042"/>
              <a:gd name="connsiteY0" fmla="*/ 0 h 10287000"/>
              <a:gd name="connsiteX1" fmla="*/ 7852845 w 12062042"/>
              <a:gd name="connsiteY1" fmla="*/ 0 h 10287000"/>
              <a:gd name="connsiteX2" fmla="*/ 6017176 w 12062042"/>
              <a:gd name="connsiteY2" fmla="*/ 0 h 10287000"/>
              <a:gd name="connsiteX3" fmla="*/ 0 w 12062042"/>
              <a:gd name="connsiteY3" fmla="*/ 0 h 10287000"/>
              <a:gd name="connsiteX4" fmla="*/ 5939201 w 12062042"/>
              <a:gd name="connsiteY4" fmla="*/ 10287000 h 10287000"/>
              <a:gd name="connsiteX5" fmla="*/ 7701057 w 12062042"/>
              <a:gd name="connsiteY5" fmla="*/ 10287000 h 10287000"/>
              <a:gd name="connsiteX6" fmla="*/ 11983264 w 12062042"/>
              <a:gd name="connsiteY6" fmla="*/ 10287000 h 10287000"/>
              <a:gd name="connsiteX7" fmla="*/ 12062042 w 12062042"/>
              <a:gd name="connsiteY7" fmla="*/ 10287000 h 10287000"/>
              <a:gd name="connsiteX8" fmla="*/ 12062042 w 12062042"/>
              <a:gd name="connsiteY8" fmla="*/ 7315200 h 10287000"/>
              <a:gd name="connsiteX9" fmla="*/ 12062042 w 12062042"/>
              <a:gd name="connsiteY9" fmla="*/ 7290548 h 10287000"/>
              <a:gd name="connsiteX10" fmla="*/ 12062042 w 12062042"/>
              <a:gd name="connsiteY10" fmla="*/ 3964165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062042" h="10287000">
                <a:moveTo>
                  <a:pt x="12062042" y="0"/>
                </a:moveTo>
                <a:lnTo>
                  <a:pt x="7852845" y="0"/>
                </a:lnTo>
                <a:lnTo>
                  <a:pt x="6017176" y="0"/>
                </a:lnTo>
                <a:lnTo>
                  <a:pt x="0" y="0"/>
                </a:lnTo>
                <a:lnTo>
                  <a:pt x="5939201" y="10287000"/>
                </a:lnTo>
                <a:lnTo>
                  <a:pt x="7701057" y="10287000"/>
                </a:lnTo>
                <a:lnTo>
                  <a:pt x="11983264" y="10287000"/>
                </a:lnTo>
                <a:lnTo>
                  <a:pt x="12062042" y="10287000"/>
                </a:lnTo>
                <a:lnTo>
                  <a:pt x="12062042" y="7315200"/>
                </a:lnTo>
                <a:lnTo>
                  <a:pt x="12062042" y="7290548"/>
                </a:lnTo>
                <a:lnTo>
                  <a:pt x="12062042" y="396416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0D192179-F063-67A7-C61D-3D129676085E}"/>
              </a:ext>
            </a:extLst>
          </p:cNvPr>
          <p:cNvSpPr/>
          <p:nvPr/>
        </p:nvSpPr>
        <p:spPr>
          <a:xfrm>
            <a:off x="10665725" y="4215223"/>
            <a:ext cx="1526275" cy="2642776"/>
          </a:xfrm>
          <a:custGeom>
            <a:avLst/>
            <a:gdLst>
              <a:gd name="connsiteX0" fmla="*/ 1526520 w 1526520"/>
              <a:gd name="connsiteY0" fmla="*/ 0 h 2644012"/>
              <a:gd name="connsiteX1" fmla="*/ 1526520 w 1526520"/>
              <a:gd name="connsiteY1" fmla="*/ 2644012 h 2644012"/>
              <a:gd name="connsiteX2" fmla="*/ 0 w 1526520"/>
              <a:gd name="connsiteY2" fmla="*/ 2644012 h 2644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26520" h="2644012">
                <a:moveTo>
                  <a:pt x="1526520" y="0"/>
                </a:moveTo>
                <a:lnTo>
                  <a:pt x="1526520" y="2644012"/>
                </a:lnTo>
                <a:lnTo>
                  <a:pt x="0" y="2644012"/>
                </a:lnTo>
                <a:close/>
              </a:path>
            </a:pathLst>
          </a:custGeom>
          <a:solidFill>
            <a:srgbClr val="5DBA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1" name="Picture Placeholder 10" descr="A young child looking out a window&#10;&#10;Description automatically generated">
            <a:extLst>
              <a:ext uri="{FF2B5EF4-FFF2-40B4-BE49-F238E27FC236}">
                <a16:creationId xmlns:a16="http://schemas.microsoft.com/office/drawing/2014/main" id="{4CC7AA15-E4E9-CD20-0D78-9F21759A1AB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29" r="37583"/>
          <a:stretch/>
        </p:blipFill>
        <p:spPr>
          <a:xfrm>
            <a:off x="1" y="2"/>
            <a:ext cx="3959469" cy="6857999"/>
          </a:xfr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079C19B-FC9E-AE46-F8B8-9FECFE661C3B}"/>
              </a:ext>
            </a:extLst>
          </p:cNvPr>
          <p:cNvSpPr txBox="1"/>
          <p:nvPr/>
        </p:nvSpPr>
        <p:spPr>
          <a:xfrm>
            <a:off x="0" y="744060"/>
            <a:ext cx="12192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4800" spc="300">
                <a:solidFill>
                  <a:schemeClr val="tx1">
                    <a:lumMod val="85000"/>
                    <a:lumOff val="15000"/>
                  </a:schemeClr>
                </a:solidFill>
                <a:latin typeface="Montserrat ExtraBold" panose="00000900000000000000" pitchFamily="50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40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Montserrat ExtraBold" panose="00000900000000000000" pitchFamily="50" charset="0"/>
                <a:ea typeface="等线" panose="02010600030101010101" pitchFamily="2" charset="-122"/>
                <a:cs typeface="+mn-cs"/>
              </a:rPr>
              <a:t>“TOO LONG TO DRIVE</a:t>
            </a:r>
            <a:br>
              <a:rPr kumimoji="0" lang="en-US" altLang="zh-CN" sz="3600" b="0" i="0" u="none" strike="noStrike" kern="1200" cap="none" spc="40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Montserrat ExtraBold" panose="00000900000000000000" pitchFamily="50" charset="0"/>
                <a:ea typeface="等线" panose="02010600030101010101" pitchFamily="2" charset="-122"/>
                <a:cs typeface="+mn-cs"/>
              </a:rPr>
            </a:br>
            <a:r>
              <a:rPr kumimoji="0" lang="en-US" altLang="zh-CN" sz="3600" b="0" i="0" u="none" strike="noStrike" kern="1200" cap="none" spc="40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Montserrat ExtraBold" panose="00000900000000000000" pitchFamily="50" charset="0"/>
                <a:ea typeface="等线" panose="02010600030101010101" pitchFamily="2" charset="-122"/>
                <a:cs typeface="+mn-cs"/>
              </a:rPr>
              <a:t>AND TOO SHORT TO FLY”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3600" b="0" i="0" u="none" strike="noStrike" kern="1200" cap="none" spc="40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Montserrat ExtraBold" panose="00000900000000000000" pitchFamily="50" charset="0"/>
              <a:ea typeface="等线" panose="02010600030101010101" pitchFamily="2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3600" b="0" i="0" u="none" strike="noStrike" kern="1200" cap="none" spc="40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Montserrat ExtraBold" panose="00000900000000000000" pitchFamily="50" charset="0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7678EB6-E04C-E509-90A4-81654DCD5F87}"/>
              </a:ext>
            </a:extLst>
          </p:cNvPr>
          <p:cNvSpPr/>
          <p:nvPr/>
        </p:nvSpPr>
        <p:spPr>
          <a:xfrm>
            <a:off x="2994991" y="454547"/>
            <a:ext cx="6175513" cy="4671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50" b="0" i="0" u="none" strike="noStrike" kern="1200" cap="none" spc="15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Montserrat Medium" pitchFamily="2" charset="77"/>
                <a:ea typeface="Permanent Marker" panose="02000000000000000000" pitchFamily="2" charset="0"/>
                <a:cs typeface="Times New Roman" panose="02020603050405020304" pitchFamily="18" charset="0"/>
              </a:rPr>
              <a:t>COMPANY GOAL IS TO CONNECT CITY PAIRS THAT ARE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050" b="0" i="0" u="none" strike="noStrike" kern="1200" cap="none" spc="20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ptos Display" panose="02110004020202020204"/>
              <a:ea typeface="Permanent Marker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A map of the united states&#10;&#10;Description automatically generated">
            <a:extLst>
              <a:ext uri="{FF2B5EF4-FFF2-40B4-BE49-F238E27FC236}">
                <a16:creationId xmlns:a16="http://schemas.microsoft.com/office/drawing/2014/main" id="{19FE70A6-A6E5-603B-1F20-79C5D85986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2895" y="1838628"/>
            <a:ext cx="9982982" cy="475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779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>
            <a:extLst>
              <a:ext uri="{FF2B5EF4-FFF2-40B4-BE49-F238E27FC236}">
                <a16:creationId xmlns:a16="http://schemas.microsoft.com/office/drawing/2014/main" id="{07341263-4022-4F8E-AD4A-3BF1B20A2AA2}"/>
              </a:ext>
            </a:extLst>
          </p:cNvPr>
          <p:cNvSpPr/>
          <p:nvPr/>
        </p:nvSpPr>
        <p:spPr>
          <a:xfrm>
            <a:off x="2364829" y="-11299"/>
            <a:ext cx="7462344" cy="6880599"/>
          </a:xfrm>
          <a:custGeom>
            <a:avLst/>
            <a:gdLst>
              <a:gd name="connsiteX0" fmla="*/ 11156750 w 11156750"/>
              <a:gd name="connsiteY0" fmla="*/ 0 h 10286999"/>
              <a:gd name="connsiteX1" fmla="*/ 5217551 w 11156750"/>
              <a:gd name="connsiteY1" fmla="*/ 10286999 h 10286999"/>
              <a:gd name="connsiteX2" fmla="*/ 0 w 11156750"/>
              <a:gd name="connsiteY2" fmla="*/ 10286998 h 10286999"/>
              <a:gd name="connsiteX3" fmla="*/ 5939201 w 11156750"/>
              <a:gd name="connsiteY3" fmla="*/ 1 h 10286999"/>
              <a:gd name="connsiteX4" fmla="*/ 11156750 w 11156750"/>
              <a:gd name="connsiteY4" fmla="*/ 0 h 10286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56750" h="10286999">
                <a:moveTo>
                  <a:pt x="11156750" y="0"/>
                </a:moveTo>
                <a:lnTo>
                  <a:pt x="5217551" y="10286999"/>
                </a:lnTo>
                <a:lnTo>
                  <a:pt x="0" y="10286998"/>
                </a:lnTo>
                <a:lnTo>
                  <a:pt x="5939201" y="1"/>
                </a:lnTo>
                <a:lnTo>
                  <a:pt x="1115675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05D02F0-B5DC-4050-8C87-D247323AC559}"/>
              </a:ext>
            </a:extLst>
          </p:cNvPr>
          <p:cNvSpPr txBox="1"/>
          <p:nvPr/>
        </p:nvSpPr>
        <p:spPr>
          <a:xfrm>
            <a:off x="0" y="468414"/>
            <a:ext cx="12192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4800" spc="300">
                <a:solidFill>
                  <a:schemeClr val="tx1">
                    <a:lumMod val="85000"/>
                    <a:lumOff val="15000"/>
                  </a:schemeClr>
                </a:solidFill>
                <a:latin typeface="Montserrat ExtraBold" panose="00000900000000000000" pitchFamily="50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400" normalizeH="0" baseline="0" noProof="0" dirty="0">
                <a:ln>
                  <a:noFill/>
                </a:ln>
                <a:solidFill>
                  <a:srgbClr val="5DBA47"/>
                </a:solidFill>
                <a:effectLst/>
                <a:uLnTx/>
                <a:uFillTx/>
                <a:latin typeface="Montserrat ExtraBold" panose="00000900000000000000" pitchFamily="50" charset="0"/>
                <a:ea typeface="等线" panose="02010600030101010101" pitchFamily="2" charset="-122"/>
                <a:cs typeface="+mn-cs"/>
              </a:rPr>
              <a:t>BRIGHTLINE FLORIDA</a:t>
            </a:r>
            <a:br>
              <a:rPr kumimoji="0" lang="en-US" altLang="zh-CN" sz="3600" b="0" i="0" u="none" strike="noStrike" kern="1200" cap="none" spc="40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Montserrat ExtraBold" panose="00000900000000000000" pitchFamily="50" charset="0"/>
                <a:ea typeface="等线" panose="02010600030101010101" pitchFamily="2" charset="-122"/>
                <a:cs typeface="+mn-cs"/>
              </a:rPr>
            </a:br>
            <a:r>
              <a:rPr kumimoji="0" lang="en-US" altLang="zh-CN" sz="3600" b="0" i="0" u="none" strike="noStrike" kern="1200" cap="none" spc="40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Montserrat ExtraBold" panose="00000900000000000000" pitchFamily="50" charset="0"/>
                <a:ea typeface="等线" panose="02010600030101010101" pitchFamily="2" charset="-122"/>
                <a:cs typeface="+mn-cs"/>
              </a:rPr>
              <a:t>Our First Passenger System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3600" b="0" i="0" u="none" strike="noStrike" kern="1200" cap="none" spc="400" normalizeH="0" baseline="0" noProof="0" dirty="0">
              <a:ln>
                <a:noFill/>
              </a:ln>
              <a:solidFill>
                <a:srgbClr val="000000">
                  <a:lumMod val="85000"/>
                  <a:lumOff val="15000"/>
                </a:srgbClr>
              </a:solidFill>
              <a:effectLst/>
              <a:uLnTx/>
              <a:uFillTx/>
              <a:latin typeface="Montserrat ExtraBold" panose="00000900000000000000" pitchFamily="50" charset="0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" name="Picture 7" descr="A picture containing food, drawing&#10;&#10;Description automatically generated">
            <a:extLst>
              <a:ext uri="{FF2B5EF4-FFF2-40B4-BE49-F238E27FC236}">
                <a16:creationId xmlns:a16="http://schemas.microsoft.com/office/drawing/2014/main" id="{9088802C-3DD1-9D07-3ADF-72C5FD3855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868" y="6043453"/>
            <a:ext cx="1320367" cy="31884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6" name="Google Shape;152;p20">
            <a:extLst>
              <a:ext uri="{FF2B5EF4-FFF2-40B4-BE49-F238E27FC236}">
                <a16:creationId xmlns:a16="http://schemas.microsoft.com/office/drawing/2014/main" id="{88C757C9-6FFE-8DE3-4C7B-94F4BBD4FA82}"/>
              </a:ext>
            </a:extLst>
          </p:cNvPr>
          <p:cNvSpPr txBox="1"/>
          <p:nvPr/>
        </p:nvSpPr>
        <p:spPr>
          <a:xfrm>
            <a:off x="1977564" y="1781382"/>
            <a:ext cx="8711456" cy="11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Montserrat" pitchFamily="2" charset="77"/>
                <a:ea typeface="Century Gothic"/>
                <a:cs typeface="Century Gothic"/>
                <a:sym typeface="Century Gothic"/>
              </a:rPr>
              <a:t>Brightline opened in 2018, with stations in Miami, Fort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Montserrat" pitchFamily="2" charset="77"/>
                <a:ea typeface="Century Gothic"/>
                <a:cs typeface="Century Gothic"/>
                <a:sym typeface="Century Gothic"/>
              </a:rPr>
              <a:t>Lauderdale, and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Montserrat" pitchFamily="2" charset="77"/>
                <a:ea typeface="Century Gothic"/>
                <a:cs typeface="Century Gothic"/>
                <a:sym typeface="Century Gothic"/>
              </a:rPr>
              <a:t>West Palm Beach</a:t>
            </a: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solidFill>
                  <a:srgbClr val="363636"/>
                </a:solidFill>
                <a:latin typeface="Montserrat" pitchFamily="2" charset="77"/>
                <a:ea typeface="Century Gothic"/>
                <a:cs typeface="Century Gothic"/>
                <a:sym typeface="Century Gothic"/>
              </a:rPr>
              <a:t>Infill stations opened in Aventura and Boca Raton in December 2022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363636"/>
              </a:solidFill>
              <a:effectLst/>
              <a:uLnTx/>
              <a:uFillTx/>
              <a:latin typeface="Montserrat" pitchFamily="2" charset="77"/>
              <a:ea typeface="Century Gothic"/>
              <a:cs typeface="Century Gothic"/>
              <a:sym typeface="Century Gothic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Montserrat" pitchFamily="2" charset="77"/>
                <a:ea typeface="Century Gothic"/>
                <a:cs typeface="Century Gothic"/>
                <a:sym typeface="Century Gothic"/>
              </a:rPr>
              <a:t>Expansion to a flagship station in Orlando was launched in 2023</a:t>
            </a: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Montserrat" pitchFamily="2" charset="77"/>
                <a:ea typeface="Century Gothic"/>
                <a:cs typeface="Century Gothic"/>
                <a:sym typeface="Century Gothic"/>
              </a:rPr>
              <a:t>Reimagined train travel to be more hospitality focused, driving wide customer satisfaction</a:t>
            </a: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Montserrat" pitchFamily="2" charset="77"/>
                <a:ea typeface="Century Gothic"/>
                <a:cs typeface="Century Gothic"/>
                <a:sym typeface="Century Gothic"/>
              </a:rPr>
              <a:t>Our presence has re-energized neighborhoods, through transit oriented-development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srgbClr val="363636"/>
              </a:solidFill>
              <a:effectLst/>
              <a:uLnTx/>
              <a:uFillTx/>
              <a:latin typeface="Montserrat" pitchFamily="2" charset="77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7" name="Google Shape;153;p20">
            <a:extLst>
              <a:ext uri="{FF2B5EF4-FFF2-40B4-BE49-F238E27FC236}">
                <a16:creationId xmlns:a16="http://schemas.microsoft.com/office/drawing/2014/main" id="{99FD3950-9680-2BD5-DD8C-61559D4139EA}"/>
              </a:ext>
            </a:extLst>
          </p:cNvPr>
          <p:cNvSpPr txBox="1"/>
          <p:nvPr/>
        </p:nvSpPr>
        <p:spPr>
          <a:xfrm>
            <a:off x="2345872" y="3416970"/>
            <a:ext cx="38092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566163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8" name="Google Shape;155;p20">
            <a:extLst>
              <a:ext uri="{FF2B5EF4-FFF2-40B4-BE49-F238E27FC236}">
                <a16:creationId xmlns:a16="http://schemas.microsoft.com/office/drawing/2014/main" id="{0896D22C-3201-1C9C-39CB-800E2C8CDA1A}"/>
              </a:ext>
            </a:extLst>
          </p:cNvPr>
          <p:cNvSpPr txBox="1"/>
          <p:nvPr/>
        </p:nvSpPr>
        <p:spPr>
          <a:xfrm>
            <a:off x="7745090" y="3414472"/>
            <a:ext cx="2531600" cy="290800"/>
          </a:xfrm>
          <a:prstGeom prst="rect">
            <a:avLst/>
          </a:prstGeom>
          <a:solidFill>
            <a:srgbClr val="5DBA4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LEAD CUSTOMER SATISFACTION</a:t>
            </a:r>
            <a:endParaRPr kumimoji="0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9" name="Google Shape;156;p20">
            <a:extLst>
              <a:ext uri="{FF2B5EF4-FFF2-40B4-BE49-F238E27FC236}">
                <a16:creationId xmlns:a16="http://schemas.microsoft.com/office/drawing/2014/main" id="{BC0AD949-CA89-17FC-9A23-5B8F8F018863}"/>
              </a:ext>
            </a:extLst>
          </p:cNvPr>
          <p:cNvSpPr txBox="1"/>
          <p:nvPr/>
        </p:nvSpPr>
        <p:spPr>
          <a:xfrm>
            <a:off x="4868189" y="3414472"/>
            <a:ext cx="2646400" cy="290800"/>
          </a:xfrm>
          <a:prstGeom prst="rect">
            <a:avLst/>
          </a:prstGeom>
          <a:solidFill>
            <a:srgbClr val="5DBA4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CURRENT STATIONS</a:t>
            </a:r>
            <a:endParaRPr kumimoji="0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0" name="Google Shape;161;p20">
            <a:extLst>
              <a:ext uri="{FF2B5EF4-FFF2-40B4-BE49-F238E27FC236}">
                <a16:creationId xmlns:a16="http://schemas.microsoft.com/office/drawing/2014/main" id="{A032F4BC-6B57-E941-BFE9-177D20A1146F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59607" y="3798572"/>
            <a:ext cx="1702567" cy="2552132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Google Shape;168;p20">
            <a:extLst>
              <a:ext uri="{FF2B5EF4-FFF2-40B4-BE49-F238E27FC236}">
                <a16:creationId xmlns:a16="http://schemas.microsoft.com/office/drawing/2014/main" id="{296E2D50-2D64-6F2F-7F90-CD9EDB98CC2F}"/>
              </a:ext>
            </a:extLst>
          </p:cNvPr>
          <p:cNvSpPr txBox="1"/>
          <p:nvPr/>
        </p:nvSpPr>
        <p:spPr>
          <a:xfrm>
            <a:off x="5444201" y="4375953"/>
            <a:ext cx="1906400" cy="2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0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Montserrat Medium" pitchFamily="2" charset="77"/>
                <a:ea typeface="Century Gothic"/>
                <a:cs typeface="Century Gothic"/>
                <a:sym typeface="Century Gothic"/>
              </a:rPr>
              <a:t>AVENTURA</a:t>
            </a:r>
            <a:endParaRPr kumimoji="0" sz="1333" b="0" i="0" u="none" strike="noStrike" kern="1200" cap="none" spc="0" normalizeH="0" baseline="0" noProof="0" dirty="0">
              <a:ln>
                <a:noFill/>
              </a:ln>
              <a:solidFill>
                <a:srgbClr val="363636"/>
              </a:solidFill>
              <a:effectLst/>
              <a:uLnTx/>
              <a:uFillTx/>
              <a:latin typeface="Montserrat Medium" pitchFamily="2" charset="77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2" name="Google Shape;169;p20">
            <a:extLst>
              <a:ext uri="{FF2B5EF4-FFF2-40B4-BE49-F238E27FC236}">
                <a16:creationId xmlns:a16="http://schemas.microsoft.com/office/drawing/2014/main" id="{EB386DAF-280A-3938-F9DE-C2E897AB5AE6}"/>
              </a:ext>
            </a:extLst>
          </p:cNvPr>
          <p:cNvSpPr txBox="1"/>
          <p:nvPr/>
        </p:nvSpPr>
        <p:spPr>
          <a:xfrm>
            <a:off x="5444201" y="4860687"/>
            <a:ext cx="2144268" cy="2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0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Montserrat Medium" pitchFamily="2" charset="77"/>
                <a:ea typeface="Century Gothic"/>
                <a:cs typeface="Century Gothic"/>
                <a:sym typeface="Century Gothic"/>
              </a:rPr>
              <a:t>FORT LAUDERDALE</a:t>
            </a:r>
            <a:endParaRPr kumimoji="0" sz="1333" b="0" i="0" u="none" strike="noStrike" kern="1200" cap="none" spc="0" normalizeH="0" baseline="0" noProof="0" dirty="0">
              <a:ln>
                <a:noFill/>
              </a:ln>
              <a:solidFill>
                <a:srgbClr val="363636"/>
              </a:solidFill>
              <a:effectLst/>
              <a:uLnTx/>
              <a:uFillTx/>
              <a:latin typeface="Montserrat Medium" pitchFamily="2" charset="77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3" name="Google Shape;170;p20">
            <a:extLst>
              <a:ext uri="{FF2B5EF4-FFF2-40B4-BE49-F238E27FC236}">
                <a16:creationId xmlns:a16="http://schemas.microsoft.com/office/drawing/2014/main" id="{C100BC6F-E84B-C99B-CDD3-B1CA08DC9238}"/>
              </a:ext>
            </a:extLst>
          </p:cNvPr>
          <p:cNvSpPr txBox="1"/>
          <p:nvPr/>
        </p:nvSpPr>
        <p:spPr>
          <a:xfrm>
            <a:off x="5444217" y="5345421"/>
            <a:ext cx="1906400" cy="2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0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Montserrat Medium" pitchFamily="2" charset="77"/>
                <a:ea typeface="Century Gothic"/>
                <a:cs typeface="Century Gothic"/>
                <a:sym typeface="Century Gothic"/>
              </a:rPr>
              <a:t>BOCA RATON</a:t>
            </a:r>
            <a:endParaRPr kumimoji="0" sz="1333" b="0" i="0" u="none" strike="noStrike" kern="1200" cap="none" spc="0" normalizeH="0" baseline="0" noProof="0" dirty="0">
              <a:ln>
                <a:noFill/>
              </a:ln>
              <a:solidFill>
                <a:srgbClr val="363636"/>
              </a:solidFill>
              <a:effectLst/>
              <a:uLnTx/>
              <a:uFillTx/>
              <a:latin typeface="Montserrat Medium" pitchFamily="2" charset="77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4" name="Google Shape;171;p20">
            <a:extLst>
              <a:ext uri="{FF2B5EF4-FFF2-40B4-BE49-F238E27FC236}">
                <a16:creationId xmlns:a16="http://schemas.microsoft.com/office/drawing/2014/main" id="{964F5668-746C-3415-79A1-82BBC6ED0B0A}"/>
              </a:ext>
            </a:extLst>
          </p:cNvPr>
          <p:cNvSpPr txBox="1"/>
          <p:nvPr/>
        </p:nvSpPr>
        <p:spPr>
          <a:xfrm>
            <a:off x="5444217" y="5830154"/>
            <a:ext cx="1906400" cy="2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0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Montserrat Medium" pitchFamily="2" charset="77"/>
                <a:ea typeface="Century Gothic"/>
                <a:cs typeface="Century Gothic"/>
                <a:sym typeface="Century Gothic"/>
              </a:rPr>
              <a:t>ORLANDO</a:t>
            </a:r>
            <a:endParaRPr kumimoji="0" sz="1333" b="0" i="0" u="none" strike="noStrike" kern="1200" cap="none" spc="0" normalizeH="0" baseline="0" noProof="0" dirty="0">
              <a:ln>
                <a:noFill/>
              </a:ln>
              <a:solidFill>
                <a:srgbClr val="363636"/>
              </a:solidFill>
              <a:effectLst/>
              <a:uLnTx/>
              <a:uFillTx/>
              <a:latin typeface="Montserrat Medium" pitchFamily="2" charset="77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E412CB8B-E388-29C4-E86E-F00AAE551E2D}"/>
              </a:ext>
            </a:extLst>
          </p:cNvPr>
          <p:cNvGrpSpPr/>
          <p:nvPr/>
        </p:nvGrpSpPr>
        <p:grpSpPr>
          <a:xfrm>
            <a:off x="4934309" y="4872762"/>
            <a:ext cx="335200" cy="335200"/>
            <a:chOff x="797380" y="4380866"/>
            <a:chExt cx="335200" cy="335200"/>
          </a:xfrm>
        </p:grpSpPr>
        <p:sp>
          <p:nvSpPr>
            <p:cNvPr id="56" name="Google Shape;165;p20">
              <a:extLst>
                <a:ext uri="{FF2B5EF4-FFF2-40B4-BE49-F238E27FC236}">
                  <a16:creationId xmlns:a16="http://schemas.microsoft.com/office/drawing/2014/main" id="{46D8A4ED-266F-68E7-32E4-AE1A02295955}"/>
                </a:ext>
              </a:extLst>
            </p:cNvPr>
            <p:cNvSpPr/>
            <p:nvPr/>
          </p:nvSpPr>
          <p:spPr>
            <a:xfrm>
              <a:off x="797380" y="4380866"/>
              <a:ext cx="335200" cy="335200"/>
            </a:xfrm>
            <a:prstGeom prst="ellipse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56616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pic>
          <p:nvPicPr>
            <p:cNvPr id="57" name="Google Shape;174;p20">
              <a:extLst>
                <a:ext uri="{FF2B5EF4-FFF2-40B4-BE49-F238E27FC236}">
                  <a16:creationId xmlns:a16="http://schemas.microsoft.com/office/drawing/2014/main" id="{5A1751D6-3B04-4EA4-7002-CD4A53155CE2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b="14185"/>
            <a:stretch/>
          </p:blipFill>
          <p:spPr>
            <a:xfrm>
              <a:off x="824930" y="4428276"/>
              <a:ext cx="280100" cy="24038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8DE891C7-1302-DAC0-59B9-EB1F98CE6A0C}"/>
              </a:ext>
            </a:extLst>
          </p:cNvPr>
          <p:cNvGrpSpPr/>
          <p:nvPr/>
        </p:nvGrpSpPr>
        <p:grpSpPr>
          <a:xfrm>
            <a:off x="4934309" y="4401898"/>
            <a:ext cx="335200" cy="335200"/>
            <a:chOff x="772200" y="3853122"/>
            <a:chExt cx="335200" cy="335200"/>
          </a:xfrm>
        </p:grpSpPr>
        <p:sp>
          <p:nvSpPr>
            <p:cNvPr id="59" name="Google Shape;164;p20">
              <a:extLst>
                <a:ext uri="{FF2B5EF4-FFF2-40B4-BE49-F238E27FC236}">
                  <a16:creationId xmlns:a16="http://schemas.microsoft.com/office/drawing/2014/main" id="{A4CA85FE-4C67-8525-7BCA-3B610E3E0282}"/>
                </a:ext>
              </a:extLst>
            </p:cNvPr>
            <p:cNvSpPr/>
            <p:nvPr/>
          </p:nvSpPr>
          <p:spPr>
            <a:xfrm>
              <a:off x="772200" y="3853122"/>
              <a:ext cx="335200" cy="335200"/>
            </a:xfrm>
            <a:prstGeom prst="ellipse">
              <a:avLst/>
            </a:prstGeom>
            <a:solidFill>
              <a:srgbClr val="FFFFFF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srgbClr val="56616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pic>
          <p:nvPicPr>
            <p:cNvPr id="60" name="Google Shape;173;p20">
              <a:extLst>
                <a:ext uri="{FF2B5EF4-FFF2-40B4-BE49-F238E27FC236}">
                  <a16:creationId xmlns:a16="http://schemas.microsoft.com/office/drawing/2014/main" id="{C129192A-585C-CBDC-EA61-D40CF5BE7B01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 b="12556"/>
            <a:stretch/>
          </p:blipFill>
          <p:spPr>
            <a:xfrm>
              <a:off x="799750" y="3905525"/>
              <a:ext cx="280100" cy="24493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1" name="Google Shape;166;p20">
            <a:extLst>
              <a:ext uri="{FF2B5EF4-FFF2-40B4-BE49-F238E27FC236}">
                <a16:creationId xmlns:a16="http://schemas.microsoft.com/office/drawing/2014/main" id="{B0C5D7D8-3318-CFDE-43D6-047E50B3E601}"/>
              </a:ext>
            </a:extLst>
          </p:cNvPr>
          <p:cNvSpPr/>
          <p:nvPr/>
        </p:nvSpPr>
        <p:spPr>
          <a:xfrm>
            <a:off x="4934309" y="5343626"/>
            <a:ext cx="335200" cy="335200"/>
          </a:xfrm>
          <a:prstGeom prst="ellipse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566163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62" name="Google Shape;176;p20">
            <a:extLst>
              <a:ext uri="{FF2B5EF4-FFF2-40B4-BE49-F238E27FC236}">
                <a16:creationId xmlns:a16="http://schemas.microsoft.com/office/drawing/2014/main" id="{F7777A26-B435-E0CF-B013-0525D3240F67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b="14871"/>
          <a:stretch/>
        </p:blipFill>
        <p:spPr>
          <a:xfrm>
            <a:off x="4961859" y="5367147"/>
            <a:ext cx="280100" cy="238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Picture 2" descr="The Future of Downtown Miami Starts Here | MiamiCentral">
            <a:extLst>
              <a:ext uri="{FF2B5EF4-FFF2-40B4-BE49-F238E27FC236}">
                <a16:creationId xmlns:a16="http://schemas.microsoft.com/office/drawing/2014/main" id="{B4A569A7-E70C-241C-6683-D3F67748AB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80"/>
          <a:stretch/>
        </p:blipFill>
        <p:spPr bwMode="auto">
          <a:xfrm>
            <a:off x="2134675" y="3923653"/>
            <a:ext cx="2421894" cy="2123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Google Shape;156;p20">
            <a:extLst>
              <a:ext uri="{FF2B5EF4-FFF2-40B4-BE49-F238E27FC236}">
                <a16:creationId xmlns:a16="http://schemas.microsoft.com/office/drawing/2014/main" id="{58FDF055-765C-7452-824C-41413E633993}"/>
              </a:ext>
            </a:extLst>
          </p:cNvPr>
          <p:cNvSpPr txBox="1"/>
          <p:nvPr/>
        </p:nvSpPr>
        <p:spPr>
          <a:xfrm>
            <a:off x="1991288" y="3414472"/>
            <a:ext cx="2646400" cy="290800"/>
          </a:xfrm>
          <a:prstGeom prst="rect">
            <a:avLst/>
          </a:prstGeom>
          <a:solidFill>
            <a:srgbClr val="5DBA4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KEY DOWNTOWN LOCATIONS</a:t>
            </a:r>
            <a:endParaRPr kumimoji="0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5" name="Google Shape;168;p20">
            <a:extLst>
              <a:ext uri="{FF2B5EF4-FFF2-40B4-BE49-F238E27FC236}">
                <a16:creationId xmlns:a16="http://schemas.microsoft.com/office/drawing/2014/main" id="{01A4183F-E991-C544-5360-B7B174F76D03}"/>
              </a:ext>
            </a:extLst>
          </p:cNvPr>
          <p:cNvSpPr txBox="1"/>
          <p:nvPr/>
        </p:nvSpPr>
        <p:spPr>
          <a:xfrm>
            <a:off x="5444217" y="3858349"/>
            <a:ext cx="1906400" cy="2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0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Montserrat Medium" pitchFamily="2" charset="77"/>
                <a:ea typeface="Century Gothic"/>
                <a:cs typeface="Century Gothic"/>
                <a:sym typeface="Century Gothic"/>
              </a:rPr>
              <a:t>MIAMICENTRAL</a:t>
            </a:r>
            <a:endParaRPr kumimoji="0" sz="1333" b="0" i="0" u="none" strike="noStrike" kern="1200" cap="none" spc="0" normalizeH="0" baseline="0" noProof="0" dirty="0">
              <a:ln>
                <a:noFill/>
              </a:ln>
              <a:solidFill>
                <a:srgbClr val="363636"/>
              </a:solidFill>
              <a:effectLst/>
              <a:uLnTx/>
              <a:uFillTx/>
              <a:latin typeface="Montserrat Medium" pitchFamily="2" charset="77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4E40648A-5A2E-CCDD-58B3-4CD1D364F2FD}"/>
              </a:ext>
            </a:extLst>
          </p:cNvPr>
          <p:cNvGrpSpPr/>
          <p:nvPr/>
        </p:nvGrpSpPr>
        <p:grpSpPr>
          <a:xfrm>
            <a:off x="4934325" y="3884294"/>
            <a:ext cx="335200" cy="335200"/>
            <a:chOff x="772200" y="3853122"/>
            <a:chExt cx="335200" cy="335200"/>
          </a:xfrm>
        </p:grpSpPr>
        <p:sp>
          <p:nvSpPr>
            <p:cNvPr id="67" name="Google Shape;164;p20">
              <a:extLst>
                <a:ext uri="{FF2B5EF4-FFF2-40B4-BE49-F238E27FC236}">
                  <a16:creationId xmlns:a16="http://schemas.microsoft.com/office/drawing/2014/main" id="{E3C2A974-65B8-CE71-85D7-408528520EFA}"/>
                </a:ext>
              </a:extLst>
            </p:cNvPr>
            <p:cNvSpPr/>
            <p:nvPr/>
          </p:nvSpPr>
          <p:spPr>
            <a:xfrm>
              <a:off x="772200" y="3853122"/>
              <a:ext cx="335200" cy="335200"/>
            </a:xfrm>
            <a:prstGeom prst="ellipse">
              <a:avLst/>
            </a:prstGeom>
            <a:solidFill>
              <a:srgbClr val="FFFFFF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srgbClr val="56616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pic>
          <p:nvPicPr>
            <p:cNvPr id="68" name="Google Shape;173;p20">
              <a:extLst>
                <a:ext uri="{FF2B5EF4-FFF2-40B4-BE49-F238E27FC236}">
                  <a16:creationId xmlns:a16="http://schemas.microsoft.com/office/drawing/2014/main" id="{0EA18408-5147-963A-0C09-E5CB2EE56E77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 b="12556"/>
            <a:stretch/>
          </p:blipFill>
          <p:spPr>
            <a:xfrm>
              <a:off x="799750" y="3905525"/>
              <a:ext cx="280100" cy="24493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9" name="TextBox 68">
            <a:extLst>
              <a:ext uri="{FF2B5EF4-FFF2-40B4-BE49-F238E27FC236}">
                <a16:creationId xmlns:a16="http://schemas.microsoft.com/office/drawing/2014/main" id="{D8EAEB1F-0FE1-B03A-7B6F-FD1C70DAA9B5}"/>
              </a:ext>
            </a:extLst>
          </p:cNvPr>
          <p:cNvSpPr txBox="1"/>
          <p:nvPr/>
        </p:nvSpPr>
        <p:spPr>
          <a:xfrm>
            <a:off x="2064572" y="6151923"/>
            <a:ext cx="251301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Montserrat SemiBold" pitchFamily="2" charset="77"/>
                <a:ea typeface="Century Gothic"/>
                <a:cs typeface="Century Gothic"/>
                <a:sym typeface="Century Gothic"/>
              </a:rPr>
              <a:t>Miami Central features office, residential and retail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 SemiBold" pitchFamily="2" charset="77"/>
              <a:ea typeface="+mn-ea"/>
              <a:cs typeface="+mn-cs"/>
            </a:endParaRP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30A04192-460A-44E9-A5C2-AC18EEFB73A4}"/>
              </a:ext>
            </a:extLst>
          </p:cNvPr>
          <p:cNvGrpSpPr/>
          <p:nvPr/>
        </p:nvGrpSpPr>
        <p:grpSpPr>
          <a:xfrm>
            <a:off x="4928611" y="5814490"/>
            <a:ext cx="356773" cy="335200"/>
            <a:chOff x="3354939" y="5515593"/>
            <a:chExt cx="356773" cy="335200"/>
          </a:xfrm>
        </p:grpSpPr>
        <p:sp>
          <p:nvSpPr>
            <p:cNvPr id="71" name="Google Shape;166;p20">
              <a:extLst>
                <a:ext uri="{FF2B5EF4-FFF2-40B4-BE49-F238E27FC236}">
                  <a16:creationId xmlns:a16="http://schemas.microsoft.com/office/drawing/2014/main" id="{B636B7FA-D921-CA76-47C7-F35E1CB90D76}"/>
                </a:ext>
              </a:extLst>
            </p:cNvPr>
            <p:cNvSpPr/>
            <p:nvPr/>
          </p:nvSpPr>
          <p:spPr>
            <a:xfrm>
              <a:off x="3360637" y="5515593"/>
              <a:ext cx="335200" cy="335200"/>
            </a:xfrm>
            <a:prstGeom prst="ellipse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56616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pic>
          <p:nvPicPr>
            <p:cNvPr id="72" name="Picture 71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1424AB83-018B-B035-DDAF-7374AE0CED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-2" b="14742"/>
            <a:stretch/>
          </p:blipFill>
          <p:spPr>
            <a:xfrm>
              <a:off x="3354939" y="5518768"/>
              <a:ext cx="356773" cy="3041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51199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4A98C9-4C52-CAFE-087A-7B540DA8B8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4ABF55AF-9BC2-1A1D-33F4-25F56F19DC8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AFD6BE7-A78D-A627-5557-6EBCB3CD26FB}"/>
              </a:ext>
            </a:extLst>
          </p:cNvPr>
          <p:cNvSpPr/>
          <p:nvPr/>
        </p:nvSpPr>
        <p:spPr>
          <a:xfrm>
            <a:off x="0" y="-1"/>
            <a:ext cx="12191999" cy="6858001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7" name="Freeform: Shape 19">
            <a:extLst>
              <a:ext uri="{FF2B5EF4-FFF2-40B4-BE49-F238E27FC236}">
                <a16:creationId xmlns:a16="http://schemas.microsoft.com/office/drawing/2014/main" id="{F45E661E-DBA9-E42B-8355-6EAEA3F0EC8A}"/>
              </a:ext>
            </a:extLst>
          </p:cNvPr>
          <p:cNvSpPr/>
          <p:nvPr/>
        </p:nvSpPr>
        <p:spPr>
          <a:xfrm>
            <a:off x="2972799" y="549276"/>
            <a:ext cx="6246403" cy="5759450"/>
          </a:xfrm>
          <a:custGeom>
            <a:avLst/>
            <a:gdLst>
              <a:gd name="connsiteX0" fmla="*/ 11156750 w 11156750"/>
              <a:gd name="connsiteY0" fmla="*/ 0 h 10286999"/>
              <a:gd name="connsiteX1" fmla="*/ 5217551 w 11156750"/>
              <a:gd name="connsiteY1" fmla="*/ 10286999 h 10286999"/>
              <a:gd name="connsiteX2" fmla="*/ 0 w 11156750"/>
              <a:gd name="connsiteY2" fmla="*/ 10286998 h 10286999"/>
              <a:gd name="connsiteX3" fmla="*/ 5939201 w 11156750"/>
              <a:gd name="connsiteY3" fmla="*/ 1 h 10286999"/>
              <a:gd name="connsiteX4" fmla="*/ 11156750 w 11156750"/>
              <a:gd name="connsiteY4" fmla="*/ 0 h 10286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56750" h="10286999">
                <a:moveTo>
                  <a:pt x="11156750" y="0"/>
                </a:moveTo>
                <a:lnTo>
                  <a:pt x="5217551" y="10286999"/>
                </a:lnTo>
                <a:lnTo>
                  <a:pt x="0" y="10286998"/>
                </a:lnTo>
                <a:lnTo>
                  <a:pt x="5939201" y="1"/>
                </a:lnTo>
                <a:lnTo>
                  <a:pt x="11156750" y="0"/>
                </a:lnTo>
                <a:close/>
              </a:path>
            </a:pathLst>
          </a:custGeom>
          <a:solidFill>
            <a:srgbClr val="5DBA47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A7E55F-EAF1-7422-20E9-02C76C56ECC3}"/>
              </a:ext>
            </a:extLst>
          </p:cNvPr>
          <p:cNvSpPr txBox="1"/>
          <p:nvPr/>
        </p:nvSpPr>
        <p:spPr>
          <a:xfrm>
            <a:off x="1216641" y="2954969"/>
            <a:ext cx="9692217" cy="1354217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zh-CN"/>
            </a:defPPr>
            <a:lvl1pPr algn="ctr">
              <a:spcBef>
                <a:spcPts val="1200"/>
              </a:spcBef>
              <a:defRPr sz="6000" spc="1200">
                <a:solidFill>
                  <a:schemeClr val="bg1"/>
                </a:solidFill>
                <a:latin typeface="Cormorant SemiBold" panose="00000700000000000000" pitchFamily="50" charset="0"/>
                <a:ea typeface="Permanent Marker" panose="02000000000000000000" pitchFamily="2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en-US" altLang="zh-CN" sz="3600" spc="1600" dirty="0">
                <a:latin typeface="Montserrat ExtraBold" panose="00000900000000000000" pitchFamily="50" charset="0"/>
              </a:rPr>
              <a:t>What We’re </a:t>
            </a:r>
          </a:p>
          <a:p>
            <a:pPr>
              <a:defRPr/>
            </a:pPr>
            <a:r>
              <a:rPr lang="en-US" altLang="zh-CN" sz="3600" spc="1600" dirty="0">
                <a:latin typeface="Montserrat ExtraBold" panose="00000900000000000000" pitchFamily="50" charset="0"/>
              </a:rPr>
              <a:t>Building Next</a:t>
            </a:r>
          </a:p>
        </p:txBody>
      </p:sp>
    </p:spTree>
    <p:extLst>
      <p:ext uri="{BB962C8B-B14F-4D97-AF65-F5344CB8AC3E}">
        <p14:creationId xmlns:p14="http://schemas.microsoft.com/office/powerpoint/2010/main" val="1254140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Map&#10;&#10;Description automatically generated">
            <a:extLst>
              <a:ext uri="{FF2B5EF4-FFF2-40B4-BE49-F238E27FC236}">
                <a16:creationId xmlns:a16="http://schemas.microsoft.com/office/drawing/2014/main" id="{D3C8252C-AAB8-4A1A-6076-0161A96BDB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746"/>
          <a:stretch/>
        </p:blipFill>
        <p:spPr>
          <a:xfrm>
            <a:off x="4122466" y="1123054"/>
            <a:ext cx="8003469" cy="4611891"/>
          </a:xfrm>
          <a:prstGeom prst="rect">
            <a:avLst/>
          </a:prstGeom>
        </p:spPr>
      </p:pic>
      <p:sp>
        <p:nvSpPr>
          <p:cNvPr id="15" name="Freeform 14">
            <a:extLst>
              <a:ext uri="{FF2B5EF4-FFF2-40B4-BE49-F238E27FC236}">
                <a16:creationId xmlns:a16="http://schemas.microsoft.com/office/drawing/2014/main" id="{05EF05A0-FAF2-2397-9676-45A6244575B6}"/>
              </a:ext>
            </a:extLst>
          </p:cNvPr>
          <p:cNvSpPr/>
          <p:nvPr/>
        </p:nvSpPr>
        <p:spPr>
          <a:xfrm>
            <a:off x="-2" y="-577516"/>
            <a:ext cx="5366085" cy="7375359"/>
          </a:xfrm>
          <a:custGeom>
            <a:avLst/>
            <a:gdLst>
              <a:gd name="connsiteX0" fmla="*/ 0 w 6347012"/>
              <a:gd name="connsiteY0" fmla="*/ 17930 h 6884894"/>
              <a:gd name="connsiteX1" fmla="*/ 0 w 6347012"/>
              <a:gd name="connsiteY1" fmla="*/ 6884894 h 6884894"/>
              <a:gd name="connsiteX2" fmla="*/ 1972235 w 6347012"/>
              <a:gd name="connsiteY2" fmla="*/ 6884894 h 6884894"/>
              <a:gd name="connsiteX3" fmla="*/ 6347012 w 6347012"/>
              <a:gd name="connsiteY3" fmla="*/ 0 h 6884894"/>
              <a:gd name="connsiteX4" fmla="*/ 0 w 6347012"/>
              <a:gd name="connsiteY4" fmla="*/ 17930 h 6884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47012" h="6884894">
                <a:moveTo>
                  <a:pt x="0" y="17930"/>
                </a:moveTo>
                <a:lnTo>
                  <a:pt x="0" y="6884894"/>
                </a:lnTo>
                <a:lnTo>
                  <a:pt x="1972235" y="6884894"/>
                </a:lnTo>
                <a:lnTo>
                  <a:pt x="6347012" y="0"/>
                </a:lnTo>
                <a:lnTo>
                  <a:pt x="0" y="17930"/>
                </a:lnTo>
                <a:close/>
              </a:path>
            </a:pathLst>
          </a:custGeom>
          <a:solidFill>
            <a:srgbClr val="5DBA4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4">
            <a:extLst>
              <a:ext uri="{FF2B5EF4-FFF2-40B4-BE49-F238E27FC236}">
                <a16:creationId xmlns:a16="http://schemas.microsoft.com/office/drawing/2014/main" id="{E7560A90-C904-3CB8-A0FD-063ECDF236AD}"/>
              </a:ext>
            </a:extLst>
          </p:cNvPr>
          <p:cNvSpPr txBox="1"/>
          <p:nvPr/>
        </p:nvSpPr>
        <p:spPr>
          <a:xfrm>
            <a:off x="411621" y="5527191"/>
            <a:ext cx="3331714" cy="66896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defTabSz="914400">
              <a:lnSpc>
                <a:spcPts val="2400"/>
              </a:lnSpc>
              <a:buClr>
                <a:schemeClr val="bg1"/>
              </a:buClr>
              <a:defRPr/>
            </a:pPr>
            <a:r>
              <a:rPr lang="en-US" sz="2000" b="1" dirty="0">
                <a:solidFill>
                  <a:schemeClr val="bg1"/>
                </a:solidFill>
                <a:latin typeface="Montserrat" pitchFamily="2" charset="77"/>
              </a:rPr>
              <a:t>+11 million</a:t>
            </a:r>
          </a:p>
          <a:p>
            <a:pPr defTabSz="914400">
              <a:lnSpc>
                <a:spcPts val="2400"/>
              </a:lnSpc>
              <a:buClr>
                <a:schemeClr val="bg1"/>
              </a:buClr>
              <a:defRPr/>
            </a:pPr>
            <a:r>
              <a:rPr lang="en-US" sz="1200" b="1" dirty="0">
                <a:latin typeface="Montserrat" pitchFamily="2" charset="77"/>
              </a:rPr>
              <a:t>one-way pass/year</a:t>
            </a:r>
          </a:p>
        </p:txBody>
      </p:sp>
      <p:sp>
        <p:nvSpPr>
          <p:cNvPr id="18" name="TextBox 4">
            <a:extLst>
              <a:ext uri="{FF2B5EF4-FFF2-40B4-BE49-F238E27FC236}">
                <a16:creationId xmlns:a16="http://schemas.microsoft.com/office/drawing/2014/main" id="{BFE17002-2554-44DE-499C-B6D093E3EECC}"/>
              </a:ext>
            </a:extLst>
          </p:cNvPr>
          <p:cNvSpPr txBox="1"/>
          <p:nvPr/>
        </p:nvSpPr>
        <p:spPr>
          <a:xfrm>
            <a:off x="411621" y="2476290"/>
            <a:ext cx="3331714" cy="97674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defTabSz="914400">
              <a:lnSpc>
                <a:spcPts val="2400"/>
              </a:lnSpc>
              <a:buClr>
                <a:schemeClr val="bg1"/>
              </a:buClr>
              <a:defRPr/>
            </a:pPr>
            <a:r>
              <a:rPr lang="en-US" sz="2000" b="1" dirty="0">
                <a:solidFill>
                  <a:schemeClr val="bg1"/>
                </a:solidFill>
                <a:latin typeface="Montserrat" pitchFamily="2" charset="77"/>
              </a:rPr>
              <a:t>All-electric trains </a:t>
            </a:r>
            <a:br>
              <a:rPr lang="en-US" sz="2000" b="1" dirty="0">
                <a:solidFill>
                  <a:schemeClr val="bg1"/>
                </a:solidFill>
                <a:latin typeface="Montserrat" pitchFamily="2" charset="77"/>
              </a:rPr>
            </a:br>
            <a:r>
              <a:rPr lang="en-US" sz="1200" b="1" dirty="0">
                <a:latin typeface="Montserrat" pitchFamily="2" charset="77"/>
              </a:rPr>
              <a:t>in a</a:t>
            </a:r>
            <a:r>
              <a:rPr lang="en-US" sz="1200" dirty="0">
                <a:latin typeface="Montserrat Medium" pitchFamily="2" charset="77"/>
              </a:rPr>
              <a:t> </a:t>
            </a:r>
            <a:r>
              <a:rPr lang="en-US" sz="1200" b="1" dirty="0">
                <a:latin typeface="Montserrat" pitchFamily="2" charset="77"/>
              </a:rPr>
              <a:t>protected corridor with</a:t>
            </a:r>
            <a:r>
              <a:rPr lang="en-US" sz="1200" b="1" dirty="0">
                <a:solidFill>
                  <a:schemeClr val="bg1"/>
                </a:solidFill>
                <a:latin typeface="Montserrat" pitchFamily="2" charset="77"/>
              </a:rPr>
              <a:t> </a:t>
            </a:r>
            <a:r>
              <a:rPr lang="en-US" sz="2000" b="1" dirty="0">
                <a:solidFill>
                  <a:schemeClr val="bg1"/>
                </a:solidFill>
                <a:latin typeface="Montserrat" pitchFamily="2" charset="77"/>
              </a:rPr>
              <a:t>zero</a:t>
            </a:r>
            <a:r>
              <a:rPr lang="en-US" sz="1200" dirty="0">
                <a:solidFill>
                  <a:schemeClr val="bg1"/>
                </a:solidFill>
                <a:latin typeface="Montserrat Medium" pitchFamily="2" charset="77"/>
              </a:rPr>
              <a:t> </a:t>
            </a:r>
          </a:p>
          <a:p>
            <a:pPr defTabSz="914400">
              <a:lnSpc>
                <a:spcPts val="2400"/>
              </a:lnSpc>
              <a:buClr>
                <a:schemeClr val="bg1"/>
              </a:buClr>
              <a:defRPr/>
            </a:pPr>
            <a:r>
              <a:rPr lang="en-US" sz="1200" b="1" dirty="0">
                <a:latin typeface="Montserrat" pitchFamily="2" charset="77"/>
              </a:rPr>
              <a:t>at-grade crossings</a:t>
            </a:r>
          </a:p>
        </p:txBody>
      </p:sp>
      <p:sp>
        <p:nvSpPr>
          <p:cNvPr id="19" name="TextBox 4">
            <a:extLst>
              <a:ext uri="{FF2B5EF4-FFF2-40B4-BE49-F238E27FC236}">
                <a16:creationId xmlns:a16="http://schemas.microsoft.com/office/drawing/2014/main" id="{94C3C7FA-3328-8CE6-0FB1-6C59FCE6BCB8}"/>
              </a:ext>
            </a:extLst>
          </p:cNvPr>
          <p:cNvSpPr txBox="1"/>
          <p:nvPr/>
        </p:nvSpPr>
        <p:spPr>
          <a:xfrm>
            <a:off x="411621" y="3697226"/>
            <a:ext cx="3331714" cy="76944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defTabSz="914400">
              <a:lnSpc>
                <a:spcPts val="2400"/>
              </a:lnSpc>
              <a:buClr>
                <a:schemeClr val="bg1"/>
              </a:buClr>
              <a:defRPr/>
            </a:pPr>
            <a:r>
              <a:rPr lang="en-US" sz="2000" b="1" dirty="0">
                <a:solidFill>
                  <a:schemeClr val="bg1"/>
                </a:solidFill>
                <a:latin typeface="Montserrat" pitchFamily="2" charset="77"/>
              </a:rPr>
              <a:t>218-mile trip</a:t>
            </a:r>
          </a:p>
          <a:p>
            <a:pPr defTabSz="914400">
              <a:buClr>
                <a:schemeClr val="bg1"/>
              </a:buClr>
              <a:defRPr/>
            </a:pPr>
            <a:r>
              <a:rPr lang="en-US" sz="1200" b="1" dirty="0">
                <a:latin typeface="Montserrat" pitchFamily="2" charset="77"/>
              </a:rPr>
              <a:t>Las Vegas to Rancho </a:t>
            </a:r>
          </a:p>
          <a:p>
            <a:pPr defTabSz="914400">
              <a:buClr>
                <a:schemeClr val="bg1"/>
              </a:buClr>
              <a:defRPr/>
            </a:pPr>
            <a:r>
              <a:rPr lang="en-US" sz="1200" b="1" dirty="0">
                <a:latin typeface="Montserrat" pitchFamily="2" charset="77"/>
              </a:rPr>
              <a:t>Cucamonga</a:t>
            </a:r>
          </a:p>
        </p:txBody>
      </p:sp>
      <p:sp>
        <p:nvSpPr>
          <p:cNvPr id="20" name="TextBox 4">
            <a:extLst>
              <a:ext uri="{FF2B5EF4-FFF2-40B4-BE49-F238E27FC236}">
                <a16:creationId xmlns:a16="http://schemas.microsoft.com/office/drawing/2014/main" id="{7EAEBA03-148E-A29C-EB7B-817B951C9A55}"/>
              </a:ext>
            </a:extLst>
          </p:cNvPr>
          <p:cNvSpPr txBox="1"/>
          <p:nvPr/>
        </p:nvSpPr>
        <p:spPr>
          <a:xfrm>
            <a:off x="411621" y="4609726"/>
            <a:ext cx="3331714" cy="66896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defTabSz="914400">
              <a:lnSpc>
                <a:spcPts val="2400"/>
              </a:lnSpc>
              <a:buClr>
                <a:schemeClr val="bg1"/>
              </a:buClr>
              <a:defRPr/>
            </a:pPr>
            <a:r>
              <a:rPr lang="en-US" sz="2000" b="1" dirty="0">
                <a:solidFill>
                  <a:schemeClr val="bg1"/>
                </a:solidFill>
                <a:latin typeface="Montserrat" pitchFamily="2" charset="77"/>
              </a:rPr>
              <a:t>Up to 186 mph</a:t>
            </a:r>
          </a:p>
          <a:p>
            <a:pPr defTabSz="914400">
              <a:lnSpc>
                <a:spcPts val="2400"/>
              </a:lnSpc>
              <a:buClr>
                <a:schemeClr val="bg1"/>
              </a:buClr>
              <a:defRPr/>
            </a:pPr>
            <a:r>
              <a:rPr lang="en-US" sz="1200" b="1" dirty="0">
                <a:latin typeface="Montserrat" pitchFamily="2" charset="77"/>
              </a:rPr>
              <a:t>true high-speed rail</a:t>
            </a:r>
          </a:p>
        </p:txBody>
      </p:sp>
      <p:sp>
        <p:nvSpPr>
          <p:cNvPr id="4" name="TextBox 3" descr="e7d195523061f1c0cef09ac28eaae964ec9988a5cce77c8b8C1E4685C6E6B40CD7615480512384A61EE159C6FE0045D14B61E85D0A95589D558B81FFC809322ACC20DC2254D928200A3EA0841B8B1814E3C79D0DF8AF216FB497AA06F6F4B721085BA35F6799E590F516F06AFC91D3DE45A045845BF66CE115A619C1BE5F8BA40CD67ABFF3CFB4F6">
            <a:extLst>
              <a:ext uri="{FF2B5EF4-FFF2-40B4-BE49-F238E27FC236}">
                <a16:creationId xmlns:a16="http://schemas.microsoft.com/office/drawing/2014/main" id="{97C5CC65-4B67-4D93-83F7-E8549C68C6F7}"/>
              </a:ext>
            </a:extLst>
          </p:cNvPr>
          <p:cNvSpPr txBox="1"/>
          <p:nvPr/>
        </p:nvSpPr>
        <p:spPr>
          <a:xfrm>
            <a:off x="158958" y="0"/>
            <a:ext cx="4804164" cy="202836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>
              <a:spcBef>
                <a:spcPts val="1200"/>
              </a:spcBef>
              <a:defRPr sz="6600">
                <a:solidFill>
                  <a:schemeClr val="tx1">
                    <a:lumMod val="85000"/>
                    <a:lumOff val="15000"/>
                  </a:schemeClr>
                </a:solidFill>
                <a:latin typeface="Cormorant SemiBold" panose="00000700000000000000" pitchFamily="50" charset="0"/>
                <a:ea typeface="Permanent Marker" panose="02000000000000000000" pitchFamily="2" charset="0"/>
                <a:cs typeface="Times New Roman" panose="02020603050405020304" pitchFamily="18" charset="0"/>
              </a:defRPr>
            </a:lvl1pPr>
          </a:lstStyle>
          <a:p>
            <a:pPr>
              <a:spcBef>
                <a:spcPts val="0"/>
              </a:spcBef>
            </a:pPr>
            <a:r>
              <a:rPr lang="en-US" altLang="zh-CN" sz="2933" spc="300" dirty="0">
                <a:solidFill>
                  <a:schemeClr val="bg1"/>
                </a:solidFill>
                <a:latin typeface="Montserrat ExtraBold" panose="00000900000000000000" pitchFamily="50" charset="0"/>
                <a:ea typeface="+mn-ea"/>
                <a:cs typeface="+mn-cs"/>
              </a:rPr>
              <a:t>BRIGHTLINE WEST </a:t>
            </a:r>
            <a:r>
              <a:rPr lang="en-US" altLang="zh-CN" sz="2800" spc="300" dirty="0">
                <a:solidFill>
                  <a:sysClr val="windowText" lastClr="000000"/>
                </a:solidFill>
                <a:latin typeface="Montserrat ExtraBold" panose="00000900000000000000" pitchFamily="50" charset="0"/>
                <a:ea typeface="+mn-ea"/>
                <a:cs typeface="+mn-cs"/>
              </a:rPr>
              <a:t>Connecting</a:t>
            </a:r>
            <a:br>
              <a:rPr lang="en-US" altLang="zh-CN" sz="2800" spc="300" dirty="0">
                <a:solidFill>
                  <a:sysClr val="windowText" lastClr="000000"/>
                </a:solidFill>
                <a:latin typeface="Montserrat ExtraBold" panose="00000900000000000000" pitchFamily="50" charset="0"/>
                <a:ea typeface="+mn-ea"/>
                <a:cs typeface="+mn-cs"/>
              </a:rPr>
            </a:br>
            <a:r>
              <a:rPr lang="en-US" altLang="zh-CN" sz="2800" spc="300" dirty="0">
                <a:solidFill>
                  <a:sysClr val="windowText" lastClr="000000"/>
                </a:solidFill>
                <a:latin typeface="Montserrat ExtraBold" panose="00000900000000000000" pitchFamily="50" charset="0"/>
                <a:ea typeface="+mn-ea"/>
                <a:cs typeface="+mn-cs"/>
              </a:rPr>
              <a:t>Las Vegas and Southern </a:t>
            </a:r>
          </a:p>
          <a:p>
            <a:pPr>
              <a:spcBef>
                <a:spcPts val="0"/>
              </a:spcBef>
            </a:pPr>
            <a:r>
              <a:rPr lang="en-US" altLang="zh-CN" sz="2800" spc="300" dirty="0">
                <a:solidFill>
                  <a:sysClr val="windowText" lastClr="000000"/>
                </a:solidFill>
                <a:latin typeface="Montserrat ExtraBold" panose="00000900000000000000" pitchFamily="50" charset="0"/>
                <a:ea typeface="+mn-ea"/>
                <a:cs typeface="+mn-cs"/>
              </a:rPr>
              <a:t>California</a:t>
            </a:r>
            <a:endParaRPr lang="en-US" altLang="zh-CN" sz="2800" spc="200" dirty="0">
              <a:solidFill>
                <a:sysClr val="windowText" lastClr="000000"/>
              </a:solidFill>
              <a:latin typeface="Montserrat ExtraBold" panose="00000900000000000000" pitchFamily="50" charset="0"/>
            </a:endParaRPr>
          </a:p>
          <a:p>
            <a:endParaRPr lang="en-US" altLang="zh-CN" sz="2933" spc="200" dirty="0">
              <a:latin typeface="Montserrat ExtraBold" panose="00000900000000000000" pitchFamily="50" charset="0"/>
            </a:endParaRPr>
          </a:p>
        </p:txBody>
      </p:sp>
      <p:pic>
        <p:nvPicPr>
          <p:cNvPr id="22" name="Picture 7" descr="A picture containing food, drawing&#10;&#10;Description automatically generated">
            <a:extLst>
              <a:ext uri="{FF2B5EF4-FFF2-40B4-BE49-F238E27FC236}">
                <a16:creationId xmlns:a16="http://schemas.microsoft.com/office/drawing/2014/main" id="{38B15F22-CE23-2ED5-E953-612C5C10C4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9783" y="6023430"/>
            <a:ext cx="2064434" cy="498530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4045786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A6D3AA17-B92B-E3E8-D274-C640BA2280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1045" y="934083"/>
            <a:ext cx="8818143" cy="5558829"/>
          </a:xfrm>
          <a:prstGeom prst="rect">
            <a:avLst/>
          </a:prstGeom>
        </p:spPr>
      </p:pic>
      <p:sp>
        <p:nvSpPr>
          <p:cNvPr id="3" name="object 11">
            <a:extLst>
              <a:ext uri="{FF2B5EF4-FFF2-40B4-BE49-F238E27FC236}">
                <a16:creationId xmlns:a16="http://schemas.microsoft.com/office/drawing/2014/main" id="{98BF63B9-25F7-4097-9792-E253AFA6E49B}"/>
              </a:ext>
            </a:extLst>
          </p:cNvPr>
          <p:cNvSpPr/>
          <p:nvPr/>
        </p:nvSpPr>
        <p:spPr>
          <a:xfrm>
            <a:off x="1168439" y="1712171"/>
            <a:ext cx="918979" cy="649827"/>
          </a:xfrm>
          <a:custGeom>
            <a:avLst/>
            <a:gdLst/>
            <a:ahLst/>
            <a:cxnLst/>
            <a:rect l="l" t="t" r="r" b="b"/>
            <a:pathLst>
              <a:path w="4082415" h="2453005">
                <a:moveTo>
                  <a:pt x="4082404" y="-4"/>
                </a:moveTo>
                <a:lnTo>
                  <a:pt x="-4" y="-4"/>
                </a:lnTo>
                <a:lnTo>
                  <a:pt x="-4" y="2452578"/>
                </a:lnTo>
                <a:lnTo>
                  <a:pt x="4082404" y="2452578"/>
                </a:lnTo>
                <a:lnTo>
                  <a:pt x="4082404" y="-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27" b="0" i="0" u="none" strike="noStrike" kern="1200" cap="none" spc="0" normalizeH="0" baseline="0" noProof="0" dirty="0">
              <a:ln>
                <a:noFill/>
              </a:ln>
              <a:solidFill>
                <a:srgbClr val="566163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object 11">
            <a:extLst>
              <a:ext uri="{FF2B5EF4-FFF2-40B4-BE49-F238E27FC236}">
                <a16:creationId xmlns:a16="http://schemas.microsoft.com/office/drawing/2014/main" id="{1EDBE9A9-EE4C-47DB-85F2-F6E3B7F65233}"/>
              </a:ext>
            </a:extLst>
          </p:cNvPr>
          <p:cNvSpPr/>
          <p:nvPr/>
        </p:nvSpPr>
        <p:spPr>
          <a:xfrm>
            <a:off x="10706207" y="3361449"/>
            <a:ext cx="1085246" cy="649827"/>
          </a:xfrm>
          <a:custGeom>
            <a:avLst/>
            <a:gdLst/>
            <a:ahLst/>
            <a:cxnLst/>
            <a:rect l="l" t="t" r="r" b="b"/>
            <a:pathLst>
              <a:path w="4082415" h="2453005">
                <a:moveTo>
                  <a:pt x="4082404" y="-4"/>
                </a:moveTo>
                <a:lnTo>
                  <a:pt x="-4" y="-4"/>
                </a:lnTo>
                <a:lnTo>
                  <a:pt x="-4" y="2452578"/>
                </a:lnTo>
                <a:lnTo>
                  <a:pt x="4082404" y="2452578"/>
                </a:lnTo>
                <a:lnTo>
                  <a:pt x="4082404" y="-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27" b="0" i="0" u="none" strike="noStrike" kern="1200" cap="none" spc="0" normalizeH="0" baseline="0" noProof="0" dirty="0">
              <a:ln>
                <a:noFill/>
              </a:ln>
              <a:solidFill>
                <a:srgbClr val="566163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object 11">
            <a:extLst>
              <a:ext uri="{FF2B5EF4-FFF2-40B4-BE49-F238E27FC236}">
                <a16:creationId xmlns:a16="http://schemas.microsoft.com/office/drawing/2014/main" id="{61052FF0-BD4C-4165-BCC3-8370932D4BAA}"/>
              </a:ext>
            </a:extLst>
          </p:cNvPr>
          <p:cNvSpPr/>
          <p:nvPr/>
        </p:nvSpPr>
        <p:spPr>
          <a:xfrm>
            <a:off x="855247" y="2401961"/>
            <a:ext cx="918979" cy="649827"/>
          </a:xfrm>
          <a:custGeom>
            <a:avLst/>
            <a:gdLst/>
            <a:ahLst/>
            <a:cxnLst/>
            <a:rect l="l" t="t" r="r" b="b"/>
            <a:pathLst>
              <a:path w="4082415" h="2453005">
                <a:moveTo>
                  <a:pt x="4082404" y="-4"/>
                </a:moveTo>
                <a:lnTo>
                  <a:pt x="-4" y="-4"/>
                </a:lnTo>
                <a:lnTo>
                  <a:pt x="-4" y="2452578"/>
                </a:lnTo>
                <a:lnTo>
                  <a:pt x="4082404" y="2452578"/>
                </a:lnTo>
                <a:lnTo>
                  <a:pt x="4082404" y="-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27" b="0" i="0" u="none" strike="noStrike" kern="1200" cap="none" spc="0" normalizeH="0" baseline="0" noProof="0" dirty="0">
              <a:ln>
                <a:noFill/>
              </a:ln>
              <a:solidFill>
                <a:srgbClr val="566163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34C5F67-4B8D-49E2-AC16-42143417CE12}"/>
              </a:ext>
            </a:extLst>
          </p:cNvPr>
          <p:cNvSpPr/>
          <p:nvPr/>
        </p:nvSpPr>
        <p:spPr>
          <a:xfrm>
            <a:off x="3739143" y="5182534"/>
            <a:ext cx="2883494" cy="626436"/>
          </a:xfrm>
          <a:prstGeom prst="rect">
            <a:avLst/>
          </a:prstGeom>
          <a:solidFill>
            <a:schemeClr val="bg1"/>
          </a:solidFill>
          <a:ln>
            <a:solidFill>
              <a:srgbClr val="3636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Side running from MP2 to MP 16 from State line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0F0F3A4-1C11-47D6-9822-D3070A8036AA}"/>
              </a:ext>
            </a:extLst>
          </p:cNvPr>
          <p:cNvSpPr/>
          <p:nvPr/>
        </p:nvSpPr>
        <p:spPr>
          <a:xfrm>
            <a:off x="8942494" y="4966520"/>
            <a:ext cx="2323782" cy="4590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2AC6C20-AD44-4887-87A4-1141A59FAE8A}"/>
              </a:ext>
            </a:extLst>
          </p:cNvPr>
          <p:cNvSpPr/>
          <p:nvPr/>
        </p:nvSpPr>
        <p:spPr>
          <a:xfrm>
            <a:off x="6509474" y="4321208"/>
            <a:ext cx="2783816" cy="459038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518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Median running for Middle Segment    – 6 miles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2449067-DF24-4284-A427-C842748F984B}"/>
              </a:ext>
            </a:extLst>
          </p:cNvPr>
          <p:cNvSpPr/>
          <p:nvPr/>
        </p:nvSpPr>
        <p:spPr>
          <a:xfrm>
            <a:off x="8003105" y="934083"/>
            <a:ext cx="2236275" cy="648298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East-side running for North Segment – 7 miles</a:t>
            </a:r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20B325A7-2110-A2BB-53A0-A4019478E0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6634" y="6600500"/>
            <a:ext cx="483915" cy="269389"/>
          </a:xfrm>
        </p:spPr>
        <p:txBody>
          <a:bodyPr/>
          <a:lstStyle/>
          <a:p>
            <a:pPr marL="0" marR="0" lvl="0" indent="0" algn="ctr" defTabSz="121916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7DBB76-175D-1245-85F2-011672EF83D4}" type="slidenum">
              <a:rPr kumimoji="0" lang="en-US" sz="788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tura PT Book" panose="020B0502020204020303" pitchFamily="34" charset="77"/>
                <a:sym typeface="Helvetica Neue"/>
              </a:rPr>
              <a:pPr marL="0" marR="0" lvl="0" indent="0" algn="ctr" defTabSz="121916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788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utura PT Book" panose="020B0502020204020303" pitchFamily="34" charset="77"/>
              <a:sym typeface="Helvetica Neue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18A3F39-93C5-3762-3BFC-EEA01C5C3388}"/>
              </a:ext>
            </a:extLst>
          </p:cNvPr>
          <p:cNvSpPr txBox="1"/>
          <p:nvPr/>
        </p:nvSpPr>
        <p:spPr>
          <a:xfrm>
            <a:off x="442096" y="501379"/>
            <a:ext cx="862619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 California, primarily median running. In Nevada:</a:t>
            </a: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7AC3E83C-0251-5911-24AA-14E1C9C041A8}"/>
              </a:ext>
            </a:extLst>
          </p:cNvPr>
          <p:cNvSpPr txBox="1">
            <a:spLocks/>
          </p:cNvSpPr>
          <p:nvPr/>
        </p:nvSpPr>
        <p:spPr>
          <a:xfrm>
            <a:off x="854995" y="18962"/>
            <a:ext cx="11123595" cy="477078"/>
          </a:xfrm>
          <a:prstGeom prst="rect">
            <a:avLst/>
          </a:prstGeom>
        </p:spPr>
        <p:txBody>
          <a:bodyPr anchor="ctr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>
                <a:solidFill>
                  <a:srgbClr val="363636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Century Gothic" panose="020B0502020202020204" pitchFamily="34" charset="0"/>
              </a:rPr>
              <a:t>Rail Alignment</a:t>
            </a:r>
          </a:p>
        </p:txBody>
      </p:sp>
    </p:spTree>
    <p:extLst>
      <p:ext uri="{BB962C8B-B14F-4D97-AF65-F5344CB8AC3E}">
        <p14:creationId xmlns:p14="http://schemas.microsoft.com/office/powerpoint/2010/main" val="36135234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1D2D18F-6362-4BF3-9751-3BD7B35522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7DBB76-175D-1245-85F2-011672EF83D4}" type="slidenum">
              <a:rPr kumimoji="0" lang="en-US" sz="788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tura PT Book" panose="020B0502020204020303" pitchFamily="34" charset="77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788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utura PT Book" panose="020B0502020204020303" pitchFamily="34" charset="77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58DAB46-72E5-F87E-B4DB-D87AA2E8128E}"/>
              </a:ext>
            </a:extLst>
          </p:cNvPr>
          <p:cNvSpPr txBox="1">
            <a:spLocks/>
          </p:cNvSpPr>
          <p:nvPr/>
        </p:nvSpPr>
        <p:spPr>
          <a:xfrm>
            <a:off x="854995" y="18962"/>
            <a:ext cx="11123595" cy="477078"/>
          </a:xfrm>
          <a:prstGeom prst="rect">
            <a:avLst/>
          </a:prstGeom>
        </p:spPr>
        <p:txBody>
          <a:bodyPr anchor="ctr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>
                <a:solidFill>
                  <a:srgbClr val="363636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Century Gothic" panose="020B0502020202020204" pitchFamily="34" charset="0"/>
              </a:rPr>
              <a:t>Planned Maintenance Facility (Depot) Site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4036177-84FA-4A34-A324-83EBACD87F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37" r="1535"/>
          <a:stretch/>
        </p:blipFill>
        <p:spPr>
          <a:xfrm>
            <a:off x="1346242" y="496040"/>
            <a:ext cx="10522297" cy="5918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4359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F7B05A8B-9A92-9024-CCB0-2B18C55C3C66}"/>
              </a:ext>
            </a:extLst>
          </p:cNvPr>
          <p:cNvSpPr txBox="1">
            <a:spLocks/>
          </p:cNvSpPr>
          <p:nvPr/>
        </p:nvSpPr>
        <p:spPr>
          <a:xfrm>
            <a:off x="4937138" y="3027967"/>
            <a:ext cx="2269205" cy="477078"/>
          </a:xfrm>
          <a:prstGeom prst="rect">
            <a:avLst/>
          </a:prstGeom>
        </p:spPr>
        <p:txBody>
          <a:bodyPr anchor="ctr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>
                <a:solidFill>
                  <a:srgbClr val="363636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Century Gothic" panose="020B0502020202020204" pitchFamily="34" charset="0"/>
              </a:rPr>
              <a:t>Key Stakeholders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8C169D-37B9-EAA0-629D-8C3557260F14}"/>
              </a:ext>
            </a:extLst>
          </p:cNvPr>
          <p:cNvSpPr txBox="1"/>
          <p:nvPr/>
        </p:nvSpPr>
        <p:spPr>
          <a:xfrm>
            <a:off x="186937" y="687636"/>
            <a:ext cx="4214942" cy="1328023"/>
          </a:xfrm>
          <a:prstGeom prst="roundRect">
            <a:avLst/>
          </a:prstGeom>
          <a:noFill/>
          <a:ln w="19050">
            <a:solidFill>
              <a:schemeClr val="bg1">
                <a:lumMod val="75000"/>
              </a:schemeClr>
            </a:solidFill>
            <a:prstDash val="sysDot"/>
          </a:ln>
        </p:spPr>
        <p:txBody>
          <a:bodyPr wrap="square" lIns="9144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5DBA47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Federal Railroad Administration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5DBA47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NEPA, corridor safety, and rolling stock regulations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777CBD8-F0A1-A7C4-1859-3404D4B2A892}"/>
              </a:ext>
            </a:extLst>
          </p:cNvPr>
          <p:cNvSpPr txBox="1"/>
          <p:nvPr/>
        </p:nvSpPr>
        <p:spPr>
          <a:xfrm>
            <a:off x="186938" y="2264216"/>
            <a:ext cx="4214941" cy="2009061"/>
          </a:xfrm>
          <a:prstGeom prst="roundRect">
            <a:avLst/>
          </a:prstGeom>
          <a:noFill/>
          <a:ln w="19050">
            <a:solidFill>
              <a:schemeClr val="bg1">
                <a:lumMod val="75000"/>
              </a:schemeClr>
            </a:solidFill>
            <a:prstDash val="sysDot"/>
          </a:ln>
        </p:spPr>
        <p:txBody>
          <a:bodyPr wrap="square" lIns="9144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5DBA47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Federal Highway Administration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5DBA47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NDOT &amp; Caltrans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5DBA47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NEPA &amp; agreements for ROW, D&amp;C, and O&amp;M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E285D7-25AA-EC09-FAEB-4E9F90274E90}"/>
              </a:ext>
            </a:extLst>
          </p:cNvPr>
          <p:cNvSpPr txBox="1"/>
          <p:nvPr/>
        </p:nvSpPr>
        <p:spPr>
          <a:xfrm>
            <a:off x="186937" y="4521835"/>
            <a:ext cx="4214942" cy="1600438"/>
          </a:xfrm>
          <a:prstGeom prst="roundRect">
            <a:avLst/>
          </a:prstGeom>
          <a:noFill/>
          <a:ln w="19050">
            <a:solidFill>
              <a:schemeClr val="bg1">
                <a:lumMod val="75000"/>
              </a:schemeClr>
            </a:solidFill>
            <a:prstDash val="sysDot"/>
          </a:ln>
        </p:spPr>
        <p:txBody>
          <a:bodyPr wrap="square" lIns="9144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5DBA47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Bureau of Land Management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5DBA47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Land for CA substations and limited NV parcels including VMF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36363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23B645-FF1C-1D23-3890-714F4C278D30}"/>
              </a:ext>
            </a:extLst>
          </p:cNvPr>
          <p:cNvSpPr txBox="1"/>
          <p:nvPr/>
        </p:nvSpPr>
        <p:spPr>
          <a:xfrm>
            <a:off x="7763207" y="687636"/>
            <a:ext cx="4215384" cy="1328023"/>
          </a:xfrm>
          <a:prstGeom prst="roundRect">
            <a:avLst/>
          </a:prstGeom>
          <a:noFill/>
          <a:ln w="19050">
            <a:solidFill>
              <a:schemeClr val="bg1">
                <a:lumMod val="75000"/>
              </a:schemeClr>
            </a:solidFill>
            <a:prstDash val="sysDot"/>
          </a:ln>
        </p:spPr>
        <p:txBody>
          <a:bodyPr wrap="square" lIns="9144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5DBA47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Surface Transportation Board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5DBA47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STB certification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36363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14788D3-A2A0-68A1-2E47-FB3123D68A03}"/>
              </a:ext>
            </a:extLst>
          </p:cNvPr>
          <p:cNvSpPr txBox="1"/>
          <p:nvPr/>
        </p:nvSpPr>
        <p:spPr>
          <a:xfrm>
            <a:off x="7763209" y="2468528"/>
            <a:ext cx="4215384" cy="1600438"/>
          </a:xfrm>
          <a:prstGeom prst="roundRect">
            <a:avLst/>
          </a:prstGeom>
          <a:noFill/>
          <a:ln w="19050">
            <a:solidFill>
              <a:schemeClr val="bg1">
                <a:lumMod val="75000"/>
              </a:schemeClr>
            </a:solidFill>
            <a:prstDash val="sysDot"/>
          </a:ln>
        </p:spPr>
        <p:txBody>
          <a:bodyPr wrap="square" lIns="9144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5DBA47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Railroads &amp; Utilities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36363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UPRR &amp; BNSF, as well as utilities like SCE, LADWP, and NVE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5DBA47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F1ADEAD-C45F-DAED-C299-592E89050A4A}"/>
              </a:ext>
            </a:extLst>
          </p:cNvPr>
          <p:cNvSpPr txBox="1"/>
          <p:nvPr/>
        </p:nvSpPr>
        <p:spPr>
          <a:xfrm>
            <a:off x="7730551" y="4521835"/>
            <a:ext cx="4215384" cy="1600438"/>
          </a:xfrm>
          <a:prstGeom prst="roundRect">
            <a:avLst/>
          </a:prstGeom>
          <a:noFill/>
          <a:ln w="19050">
            <a:solidFill>
              <a:schemeClr val="bg1">
                <a:lumMod val="75000"/>
              </a:schemeClr>
            </a:solidFill>
            <a:prstDash val="sysDot"/>
          </a:ln>
        </p:spPr>
        <p:txBody>
          <a:bodyPr wrap="square" lIns="9144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5DBA47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Apple Valley to Rancho Cucamonga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5DBA47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SBCTA, City of Rancho Cucamonga, and LAUS/Metrolink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5DBA47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3053E08-15FC-7126-3159-D711112248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6634" y="6600500"/>
            <a:ext cx="483915" cy="269389"/>
          </a:xfrm>
        </p:spPr>
        <p:txBody>
          <a:bodyPr/>
          <a:lstStyle/>
          <a:p>
            <a:pPr marL="0" marR="0" lvl="0" indent="0" algn="ctr" defTabSz="121916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7DBB76-175D-1245-85F2-011672EF83D4}" type="slidenum">
              <a:rPr kumimoji="0" lang="en-US" sz="788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tura PT Book" panose="020B0502020204020303" pitchFamily="34" charset="77"/>
                <a:sym typeface="Helvetica Neue"/>
              </a:rPr>
              <a:pPr marL="0" marR="0" lvl="0" indent="0" algn="ctr" defTabSz="121916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788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utura PT Book" panose="020B0502020204020303" pitchFamily="34" charset="77"/>
              <a:sym typeface="Helvetica Neue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00ED507-F222-E105-0C13-3F67CA77081D}"/>
              </a:ext>
            </a:extLst>
          </p:cNvPr>
          <p:cNvSpPr txBox="1"/>
          <p:nvPr/>
        </p:nvSpPr>
        <p:spPr>
          <a:xfrm>
            <a:off x="4720864" y="4215368"/>
            <a:ext cx="2690702" cy="2009061"/>
          </a:xfrm>
          <a:prstGeom prst="roundRect">
            <a:avLst/>
          </a:prstGeom>
          <a:noFill/>
          <a:ln w="19050">
            <a:solidFill>
              <a:schemeClr val="bg1">
                <a:lumMod val="75000"/>
              </a:schemeClr>
            </a:solidFill>
            <a:prstDash val="sysDot"/>
          </a:ln>
        </p:spPr>
        <p:txBody>
          <a:bodyPr wrap="square" lIns="9144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5DBA47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Fed-State Partnership Agreement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5DBA47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36363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36363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 descr="A blue and white text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5C265330-9322-B88D-A958-DEEB138E48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1022" y="5470024"/>
            <a:ext cx="896534" cy="580462"/>
          </a:xfrm>
          <a:prstGeom prst="rect">
            <a:avLst/>
          </a:prstGeom>
        </p:spPr>
      </p:pic>
      <p:pic>
        <p:nvPicPr>
          <p:cNvPr id="12" name="Picture 11" descr="A picture containing graphics, font, graphic design&#10;&#10;Description automatically generated">
            <a:extLst>
              <a:ext uri="{FF2B5EF4-FFF2-40B4-BE49-F238E27FC236}">
                <a16:creationId xmlns:a16="http://schemas.microsoft.com/office/drawing/2014/main" id="{8CDDA053-37DF-BBC7-C3D7-5AC76D2C27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66215" y="5557999"/>
            <a:ext cx="1218604" cy="32161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7069948-E2CD-A9E9-1CB7-82EF4B1CEF6A}"/>
              </a:ext>
            </a:extLst>
          </p:cNvPr>
          <p:cNvSpPr txBox="1"/>
          <p:nvPr/>
        </p:nvSpPr>
        <p:spPr>
          <a:xfrm>
            <a:off x="5789082" y="5510932"/>
            <a:ext cx="294975" cy="488454"/>
          </a:xfrm>
          <a:prstGeom prst="roundRect">
            <a:avLst/>
          </a:prstGeom>
          <a:noFill/>
          <a:ln w="19050">
            <a:noFill/>
            <a:prstDash val="sysDot"/>
          </a:ln>
        </p:spPr>
        <p:txBody>
          <a:bodyPr wrap="square" lIns="9144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+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6363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5518043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STDCONTENT"/>
  <p:tag name="SAVEDPATH" val="\\intranet.barcapint.com\dfs-amer\Group\Nyk\area\ibd\CreativeSvc\CreativeSvc\Creative Services\Client Submissions\F\Fournier, Jorge\20181115\Brightline Company Overview - TTW Materials_v35_Rider_CG2.pptx"/>
  <p:tag name="SAVEDPATHUNC" val="\\intranet.barcapint.com\dfs-amer\Group\Nyk\area\ibd\CreativeSvc\CreativeSvc\Creative Services\Client Submissions\F\Fournier, Jorge\20181115\Brightline Company Overview - TTW Materials_v35_Rider_CG2.pptx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2013 - 2022 Theme">
  <a:themeElements>
    <a:clrScheme name="BLW gre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5DBA47"/>
      </a:accent6>
      <a:hlink>
        <a:srgbClr val="0563C1"/>
      </a:hlink>
      <a:folHlink>
        <a:srgbClr val="954F72"/>
      </a:folHlink>
    </a:clrScheme>
    <a:fontScheme name="Office 2013 - 2022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BrightlineTheme_WIDE">
  <a:themeElements>
    <a:clrScheme name="Brightline Colors">
      <a:dk1>
        <a:srgbClr val="566163"/>
      </a:dk1>
      <a:lt1>
        <a:srgbClr val="FFFFFF"/>
      </a:lt1>
      <a:dk2>
        <a:srgbClr val="44546A"/>
      </a:dk2>
      <a:lt2>
        <a:srgbClr val="E7E6E6"/>
      </a:lt2>
      <a:accent1>
        <a:srgbClr val="FDDA02"/>
      </a:accent1>
      <a:accent2>
        <a:srgbClr val="48AAD3"/>
      </a:accent2>
      <a:accent3>
        <a:srgbClr val="EA982C"/>
      </a:accent3>
      <a:accent4>
        <a:srgbClr val="BE3138"/>
      </a:accent4>
      <a:accent5>
        <a:srgbClr val="6AB24B"/>
      </a:accent5>
      <a:accent6>
        <a:srgbClr val="B73283"/>
      </a:accent6>
      <a:hlink>
        <a:srgbClr val="48AAD3"/>
      </a:hlink>
      <a:folHlink>
        <a:srgbClr val="48AAD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rightline West Presentation Template" id="{39936D95-04FE-604A-8C0C-0C43B6015786}" vid="{01572495-1954-0F4C-A15A-A5E9FECEDCF1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BF50385BFBA214DB34CDC9512815C74" ma:contentTypeVersion="8" ma:contentTypeDescription="Create a new document." ma:contentTypeScope="" ma:versionID="3b4a45c39e2d12c07926be1d1cbf5745">
  <xsd:schema xmlns:xsd="http://www.w3.org/2001/XMLSchema" xmlns:xs="http://www.w3.org/2001/XMLSchema" xmlns:p="http://schemas.microsoft.com/office/2006/metadata/properties" xmlns:ns2="6bdf1e4d-7f15-4076-baf2-e3d3e1850fec" xmlns:ns3="6ba22084-03e2-4190-a4ac-6e8f4f525739" targetNamespace="http://schemas.microsoft.com/office/2006/metadata/properties" ma:root="true" ma:fieldsID="ffe427e7b4fd81ee6053b5146e8856f2" ns2:_="" ns3:_="">
    <xsd:import namespace="6bdf1e4d-7f15-4076-baf2-e3d3e1850fec"/>
    <xsd:import namespace="6ba22084-03e2-4190-a4ac-6e8f4f525739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SearchProperties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bdf1e4d-7f15-4076-baf2-e3d3e1850fec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ba22084-03e2-4190-a4ac-6e8f4f52573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SearchProperties" ma:index="1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3485F36-3557-409E-8E39-4C2C6F54257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bdf1e4d-7f15-4076-baf2-e3d3e1850fec"/>
    <ds:schemaRef ds:uri="6ba22084-03e2-4190-a4ac-6e8f4f52573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9C79B85-E9A8-40EE-AA35-BDE5469B9AF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7DBBF3E-9FD6-4790-9F88-E9779331D9CF}">
  <ds:schemaRefs>
    <ds:schemaRef ds:uri="http://schemas.openxmlformats.org/package/2006/metadata/core-properties"/>
    <ds:schemaRef ds:uri="http://schemas.microsoft.com/office/2006/metadata/properties"/>
    <ds:schemaRef ds:uri="6bdf1e4d-7f15-4076-baf2-e3d3e1850fec"/>
    <ds:schemaRef ds:uri="http://www.w3.org/XML/1998/namespace"/>
    <ds:schemaRef ds:uri="http://purl.org/dc/dcmitype/"/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6ba22084-03e2-4190-a4ac-6e8f4f525739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5007</TotalTime>
  <Words>839</Words>
  <Application>Microsoft Office PowerPoint</Application>
  <PresentationFormat>Widescreen</PresentationFormat>
  <Paragraphs>189</Paragraphs>
  <Slides>24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39" baseType="lpstr">
      <vt:lpstr>Aptos</vt:lpstr>
      <vt:lpstr>Aptos Display</vt:lpstr>
      <vt:lpstr>Arial</vt:lpstr>
      <vt:lpstr>Calibri</vt:lpstr>
      <vt:lpstr>Calibri Light</vt:lpstr>
      <vt:lpstr>Century Gothic</vt:lpstr>
      <vt:lpstr>Futura PT Book</vt:lpstr>
      <vt:lpstr>Montserrat</vt:lpstr>
      <vt:lpstr>Montserrat ExtraBold</vt:lpstr>
      <vt:lpstr>Montserrat Medium</vt:lpstr>
      <vt:lpstr>Montserrat SemiBold</vt:lpstr>
      <vt:lpstr>Poppins</vt:lpstr>
      <vt:lpstr>1_Office Theme</vt:lpstr>
      <vt:lpstr>Office 2013 - 2022 Theme</vt:lpstr>
      <vt:lpstr>BrightlineTheme_WIDE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European Train Control System (ETCS)</vt:lpstr>
      <vt:lpstr>- Southern Cal Edison is building three dedicated ~60 MW capacity substations for BLW  - Nevada Energy to provide power from existing substation for Vehicle Maintenance Facility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 Porritt</dc:creator>
  <cp:lastModifiedBy>Rhodes, Kari</cp:lastModifiedBy>
  <cp:revision>28</cp:revision>
  <dcterms:created xsi:type="dcterms:W3CDTF">2024-10-20T22:15:14Z</dcterms:created>
  <dcterms:modified xsi:type="dcterms:W3CDTF">2025-05-09T20:09:11Z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0x0101008BF50385BFBA214DB34CDC9512815C74</vt:lpwstr>
  </property>
</Properties>
</file>